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325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326" r:id="rId25"/>
    <p:sldId id="327" r:id="rId26"/>
    <p:sldId id="328" r:id="rId27"/>
    <p:sldId id="283" r:id="rId28"/>
    <p:sldId id="284" r:id="rId29"/>
    <p:sldId id="285" r:id="rId30"/>
    <p:sldId id="329" r:id="rId31"/>
    <p:sldId id="331" r:id="rId32"/>
    <p:sldId id="330" r:id="rId33"/>
    <p:sldId id="332" r:id="rId34"/>
    <p:sldId id="287" r:id="rId35"/>
    <p:sldId id="288" r:id="rId36"/>
    <p:sldId id="289" r:id="rId37"/>
    <p:sldId id="290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33" r:id="rId47"/>
    <p:sldId id="334" r:id="rId48"/>
    <p:sldId id="335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8" r:id="rId57"/>
    <p:sldId id="309" r:id="rId58"/>
    <p:sldId id="310" r:id="rId59"/>
    <p:sldId id="311" r:id="rId60"/>
    <p:sldId id="312" r:id="rId61"/>
    <p:sldId id="313" r:id="rId62"/>
    <p:sldId id="336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x="12192000" cy="6858000"/>
  <p:notesSz cx="12192000" cy="6858000"/>
  <p:embeddedFontLst>
    <p:embeddedFont>
      <p:font typeface="TIQWDC+TradeGothicLTStd-Bd2" panose="020B0600070205080204"/>
      <p:regular r:id="rId75"/>
    </p:embeddedFont>
    <p:embeddedFont>
      <p:font typeface="KJRIPA+CambriaMath" panose="020B0600070205080204"/>
      <p:regular r:id="rId76"/>
    </p:embeddedFont>
    <p:embeddedFont>
      <p:font typeface="WLBIER+TradeGothicLTStd" panose="020B0600070205080204"/>
      <p:regular r:id="rId77"/>
    </p:embeddedFont>
    <p:embeddedFont>
      <p:font typeface="PMNCOV+CambriaMath" panose="020B0600070205080204"/>
      <p:regular r:id="rId78"/>
    </p:embeddedFont>
    <p:embeddedFont>
      <p:font typeface="UBAGGF+TradeGothicLTStd-Bd2" panose="020B0600070205080204"/>
      <p:regular r:id="rId79"/>
    </p:embeddedFont>
    <p:embeddedFont>
      <p:font typeface="NDICHA+TradeGothicLTStd-Bd2" panose="020B0600070205080204"/>
      <p:regular r:id="rId80"/>
    </p:embeddedFont>
    <p:embeddedFont>
      <p:font typeface="JDATSN+CambriaMath" panose="020B0600070205080204"/>
      <p:regular r:id="rId81"/>
    </p:embeddedFont>
    <p:embeddedFont>
      <p:font typeface="KRONGK+TradeGothicLTStd-Bd2" panose="020B0600070205080204"/>
      <p:regular r:id="rId82"/>
    </p:embeddedFont>
    <p:embeddedFont>
      <p:font typeface="PEUOJS+TimesNewRomanPS-BoldMT" panose="020B0600070205080204"/>
      <p:regular r:id="rId83"/>
    </p:embeddedFont>
    <p:embeddedFont>
      <p:font typeface="IAIHCV+TradeGothicLTStd-Bd2" panose="020B0600070205080204"/>
      <p:regular r:id="rId84"/>
    </p:embeddedFont>
    <p:embeddedFont>
      <p:font typeface="REICJI+CambriaMath" panose="020B0600070205080204"/>
      <p:regular r:id="rId85"/>
    </p:embeddedFont>
    <p:embeddedFont>
      <p:font typeface="IQWSFF+TradeGothicLTStd-Bd2" panose="020B0600070205080204"/>
      <p:regular r:id="rId86"/>
    </p:embeddedFont>
    <p:embeddedFont>
      <p:font typeface="LLNKWL+TradeGothicLTStd-Bd2" panose="020B0600070205080204"/>
      <p:regular r:id="rId87"/>
    </p:embeddedFont>
    <p:embeddedFont>
      <p:font typeface="WQUDKV+CambriaMath" panose="020B0600070205080204"/>
      <p:regular r:id="rId88"/>
    </p:embeddedFont>
    <p:embeddedFont>
      <p:font typeface="MUSJGS+CambriaMath" panose="020B0600070205080204"/>
      <p:regular r:id="rId89"/>
    </p:embeddedFont>
    <p:embeddedFont>
      <p:font typeface="AOAVSS+TradeGothicLTStd-Obl" panose="020B0600070205080204"/>
      <p:regular r:id="rId90"/>
    </p:embeddedFont>
    <p:embeddedFont>
      <p:font typeface="AARTAA+TimesNewRomanPS-BoldMT" panose="020B0600070205080204"/>
      <p:regular r:id="rId91"/>
    </p:embeddedFont>
    <p:embeddedFont>
      <p:font typeface="REFCTB+TradeGothicLTStd" panose="020B0600070205080204"/>
      <p:regular r:id="rId92"/>
    </p:embeddedFont>
    <p:embeddedFont>
      <p:font typeface="JFWINA+TradeGothicLTStd" panose="020B0600070205080204"/>
      <p:regular r:id="rId93"/>
    </p:embeddedFont>
    <p:embeddedFont>
      <p:font typeface="IGUNPQ+TradeGothicLTStd-Bd2" panose="020B0600070205080204"/>
      <p:regular r:id="rId94"/>
    </p:embeddedFont>
    <p:embeddedFont>
      <p:font typeface="IDHRHT+TradeGothicLTStd" panose="020B0600070205080204"/>
      <p:regular r:id="rId95"/>
    </p:embeddedFont>
    <p:embeddedFont>
      <p:font typeface="QAAGNJ+TradeGothicLTStd-Bd2" panose="020B0600070205080204"/>
      <p:regular r:id="rId96"/>
    </p:embeddedFont>
    <p:embeddedFont>
      <p:font typeface="OBJRMV+TradeGothicLTStd-Bd2" panose="020B0600070205080204"/>
      <p:regular r:id="rId97"/>
    </p:embeddedFont>
    <p:embeddedFont>
      <p:font typeface="MQPDPK+TradeGothicLTStd-Bd2" panose="020B0600070205080204"/>
      <p:regular r:id="rId98"/>
    </p:embeddedFont>
    <p:embeddedFont>
      <p:font typeface="IDCWQF+TradeGothicLTStd" panose="020B0600070205080204"/>
      <p:regular r:id="rId99"/>
    </p:embeddedFont>
    <p:embeddedFont>
      <p:font typeface="BHBWOD+TradeGothicLTStd-Bd2" panose="020B0600070205080204"/>
      <p:regular r:id="rId100"/>
    </p:embeddedFont>
    <p:embeddedFont>
      <p:font typeface="IFPIQL+TradeGothicLTStd-Bd2" panose="020B0600070205080204"/>
      <p:regular r:id="rId101"/>
    </p:embeddedFont>
    <p:embeddedFont>
      <p:font typeface="VVBMAB+TradeGothicLTStd" panose="020B0600070205080204"/>
      <p:regular r:id="rId102"/>
    </p:embeddedFont>
    <p:embeddedFont>
      <p:font typeface="DQMBSN+TradeGothicLTStd" panose="020B0600070205080204"/>
      <p:regular r:id="rId103"/>
    </p:embeddedFont>
    <p:embeddedFont>
      <p:font typeface="WBJPIV+CambriaMath" panose="020B0600070205080204"/>
      <p:regular r:id="rId104"/>
    </p:embeddedFont>
    <p:embeddedFont>
      <p:font typeface="CAFOUO+TradeGothicLTStd" panose="020B0600070205080204"/>
      <p:regular r:id="rId105"/>
    </p:embeddedFont>
    <p:embeddedFont>
      <p:font typeface="JMBQVJ+TradeGothicLTStd-Bd2" panose="020B0600070205080204"/>
      <p:regular r:id="rId106"/>
    </p:embeddedFont>
    <p:embeddedFont>
      <p:font typeface="TSJHPB+TradeGothicLTStd-Bd2" panose="020B0600070205080204"/>
      <p:regular r:id="rId107"/>
    </p:embeddedFont>
    <p:embeddedFont>
      <p:font typeface="FOMHPA+TradeGothicLTStd-Bd2" panose="020B0600070205080204"/>
      <p:regular r:id="rId108"/>
    </p:embeddedFont>
    <p:embeddedFont>
      <p:font typeface="VQWUOW+TradeGothicLTStd" panose="020B0600070205080204"/>
      <p:regular r:id="rId109"/>
    </p:embeddedFont>
    <p:embeddedFont>
      <p:font typeface="DEFVRH+CambriaMath" panose="020B0600070205080204"/>
      <p:regular r:id="rId110"/>
    </p:embeddedFont>
    <p:embeddedFont>
      <p:font typeface="Calibri" panose="020F0502020204030204" pitchFamily="34" charset="0"/>
      <p:regular r:id="rId111"/>
      <p:bold r:id="rId112"/>
      <p:italic r:id="rId113"/>
      <p:boldItalic r:id="rId114"/>
    </p:embeddedFont>
    <p:embeddedFont>
      <p:font typeface="HQAFPN+CambriaMath" panose="020B0600070205080204"/>
      <p:regular r:id="rId115"/>
    </p:embeddedFont>
    <p:embeddedFont>
      <p:font typeface="NBMRFS+TradeGothicLTStd-Bd2" panose="020B0600070205080204"/>
      <p:regular r:id="rId116"/>
    </p:embeddedFont>
    <p:embeddedFont>
      <p:font typeface="WNAWDS+TradeGothicLTStd" panose="020B0600070205080204"/>
      <p:regular r:id="rId117"/>
    </p:embeddedFont>
    <p:embeddedFont>
      <p:font typeface="IHPWLP+TradeGothicLTStd-Bd2" panose="020B0600070205080204"/>
      <p:regular r:id="rId118"/>
    </p:embeddedFont>
    <p:embeddedFont>
      <p:font typeface="HWMPQH+TimesNewRomanPS-BoldMT" panose="020B0600070205080204"/>
      <p:regular r:id="rId119"/>
    </p:embeddedFont>
    <p:embeddedFont>
      <p:font typeface="WBBWVA+TradeGothicLTStd" panose="020B0600070205080204"/>
      <p:regular r:id="rId120"/>
    </p:embeddedFont>
    <p:embeddedFont>
      <p:font typeface="Cambria Math" panose="02040503050406030204" pitchFamily="18" charset="0"/>
      <p:regular r:id="rId121"/>
    </p:embeddedFont>
    <p:embeddedFont>
      <p:font typeface="OIBBUU+TradeGothicLTStd-Bd2" panose="020B0600070205080204"/>
      <p:regular r:id="rId122"/>
    </p:embeddedFont>
    <p:embeddedFont>
      <p:font typeface="QVCUOV+TradeGothicLTStd-Bd2" panose="020B0600070205080204"/>
      <p:regular r:id="rId123"/>
    </p:embeddedFont>
    <p:embeddedFont>
      <p:font typeface="KLRBDF+CambriaMath" panose="020B0600070205080204"/>
      <p:regular r:id="rId124"/>
    </p:embeddedFont>
    <p:embeddedFont>
      <p:font typeface="DLHFBJ+TradeGothicLTStd" panose="020B0600070205080204"/>
      <p:regular r:id="rId125"/>
    </p:embeddedFont>
    <p:embeddedFont>
      <p:font typeface="KGCRWB+CambriaMath" panose="020B0600070205080204"/>
      <p:regular r:id="rId126"/>
    </p:embeddedFont>
    <p:embeddedFont>
      <p:font typeface="DEMARH+TradeGothicLTStd" panose="020B0600070205080204"/>
      <p:regular r:id="rId127"/>
    </p:embeddedFont>
    <p:embeddedFont>
      <p:font typeface="DJSREC+TradeGothicLTStd-Bd2" panose="020B0600070205080204"/>
      <p:regular r:id="rId128"/>
    </p:embeddedFont>
    <p:embeddedFont>
      <p:font typeface="EMVVUM+TradeGothicLTStd-Bd2" panose="020B0600070205080204"/>
      <p:regular r:id="rId129"/>
    </p:embeddedFont>
    <p:embeddedFont>
      <p:font typeface="SAQWLR+TradeGothicLTStd-Bd2" panose="020B0600070205080204"/>
      <p:regular r:id="rId130"/>
    </p:embeddedFont>
    <p:embeddedFont>
      <p:font typeface="FEHKBH+TradeGothicLTStd-Bd2" panose="020B0600070205080204"/>
      <p:regular r:id="rId131"/>
    </p:embeddedFont>
    <p:embeddedFont>
      <p:font typeface="QPKRKT+TradeGothicLTStd" panose="020B0600070205080204"/>
      <p:regular r:id="rId132"/>
    </p:embeddedFont>
    <p:embeddedFont>
      <p:font typeface="EGMMOL+TradeGothicLTStd" panose="020B0600070205080204"/>
      <p:regular r:id="rId133"/>
    </p:embeddedFont>
    <p:embeddedFont>
      <p:font typeface="ABWSEK+TradeGothicLTStd-Bd2" panose="020B0600070205080204"/>
      <p:regular r:id="rId134"/>
    </p:embeddedFont>
    <p:embeddedFont>
      <p:font typeface="QIUJHG+TradeGothicLTStd" panose="020B0600070205080204"/>
      <p:regular r:id="rId135"/>
    </p:embeddedFont>
    <p:embeddedFont>
      <p:font typeface="RAICSN+TradeGothicLTStd-Bd2" panose="020B0600070205080204"/>
      <p:regular r:id="rId136"/>
    </p:embeddedFont>
    <p:embeddedFont>
      <p:font typeface="IPHCRB+TradeGothicLTStd-Bd2" panose="020B0600070205080204"/>
      <p:regular r:id="rId137"/>
    </p:embeddedFont>
    <p:embeddedFont>
      <p:font typeface="GWQARV+TradeGothicLTStd" panose="020B0600070205080204"/>
      <p:regular r:id="rId138"/>
    </p:embeddedFont>
    <p:embeddedFont>
      <p:font typeface="SWGOKJ+TradeGothicLTStd-Bd2" panose="020B0600070205080204"/>
      <p:regular r:id="rId139"/>
    </p:embeddedFont>
    <p:embeddedFont>
      <p:font typeface="QHOVUH+TradeGothicLTStd" panose="020B0600070205080204"/>
      <p:regular r:id="rId140"/>
    </p:embeddedFont>
    <p:embeddedFont>
      <p:font typeface="ROOHHR+TradeGothicLTStd-Bd2" panose="020B0600070205080204"/>
      <p:regular r:id="rId141"/>
    </p:embeddedFont>
    <p:embeddedFont>
      <p:font typeface="PCAPJR+TradeGothicLTStd-Bd2" panose="020B0600070205080204"/>
      <p:regular r:id="rId142"/>
    </p:embeddedFont>
    <p:embeddedFont>
      <p:font typeface="ETAIAE+TradeGothicLTStd" panose="020B0600070205080204"/>
      <p:regular r:id="rId143"/>
    </p:embeddedFont>
    <p:embeddedFont>
      <p:font typeface="HCDEMM+TradeGothicLTStd" panose="020B0600070205080204"/>
      <p:regular r:id="rId144"/>
    </p:embeddedFont>
    <p:embeddedFont>
      <p:font typeface="QLSIIH+CambriaMath" panose="020B0600070205080204"/>
      <p:regular r:id="rId145"/>
    </p:embeddedFont>
    <p:embeddedFont>
      <p:font typeface="NJTOEM+CambriaMath" panose="020B0600070205080204"/>
      <p:regular r:id="rId146"/>
    </p:embeddedFont>
    <p:embeddedFont>
      <p:font typeface="HNCCSK+ArialMT" panose="020B0600070205080204"/>
      <p:regular r:id="rId147"/>
    </p:embeddedFont>
    <p:embeddedFont>
      <p:font typeface="HTSQPK+TradeGothicLTStd-Bold" panose="020B0600070205080204"/>
      <p:regular r:id="rId148"/>
    </p:embeddedFont>
    <p:embeddedFont>
      <p:font typeface="BKNUBA+TradeGothicLTStd" panose="020B0600070205080204"/>
      <p:regular r:id="rId149"/>
    </p:embeddedFont>
    <p:embeddedFont>
      <p:font typeface="WDGTOS+TradeGothicLTStd-Bd2" panose="020B0600070205080204"/>
      <p:regular r:id="rId150"/>
    </p:embeddedFont>
    <p:embeddedFont>
      <p:font typeface="FFAURB+CambriaMath" panose="020B0600070205080204"/>
      <p:regular r:id="rId151"/>
    </p:embeddedFont>
    <p:embeddedFont>
      <p:font typeface="WHUSWV+TimesNewRomanPSMT" panose="020B0600070205080204"/>
      <p:regular r:id="rId152"/>
    </p:embeddedFont>
    <p:embeddedFont>
      <p:font typeface="HINPTD+TradeGothicLTStd-Bold" panose="020B0600070205080204"/>
      <p:regular r:id="rId153"/>
    </p:embeddedFont>
    <p:embeddedFont>
      <p:font typeface="EMIPPM+CambriaMath" panose="020B0600070205080204"/>
      <p:regular r:id="rId154"/>
    </p:embeddedFont>
    <p:embeddedFont>
      <p:font typeface="WFQTUI+TradeGothicLTStd-Bd2" panose="020B0600070205080204"/>
      <p:regular r:id="rId155"/>
    </p:embeddedFont>
    <p:embeddedFont>
      <p:font typeface="PKEFHV+TradeGothicLTStd-Bd2" panose="020B0600070205080204"/>
      <p:regular r:id="rId156"/>
    </p:embeddedFont>
    <p:embeddedFont>
      <p:font typeface="LCKNQG+TradeGothicLTStd-Bd2" panose="020B0600070205080204"/>
      <p:regular r:id="rId157"/>
    </p:embeddedFont>
    <p:embeddedFont>
      <p:font typeface="VIRFFK+CambriaMath" panose="020B0600070205080204"/>
      <p:regular r:id="rId158"/>
    </p:embeddedFont>
    <p:embeddedFont>
      <p:font typeface="VVTKTP+TradeGothicLTStd-Bd2" panose="020B0600070205080204"/>
      <p:regular r:id="rId159"/>
    </p:embeddedFont>
    <p:embeddedFont>
      <p:font typeface="UTMFOR+TradeGothicLTStd-Bd2" panose="020B0600070205080204"/>
      <p:regular r:id="rId160"/>
    </p:embeddedFont>
    <p:embeddedFont>
      <p:font typeface="NWITCF+TradeGothicLTStd-Bd2" panose="020B0600070205080204"/>
      <p:regular r:id="rId161"/>
    </p:embeddedFont>
    <p:embeddedFont>
      <p:font typeface="HEHHGK+TradeGothicLTStd" panose="020B0600070205080204"/>
      <p:regular r:id="rId162"/>
    </p:embeddedFont>
    <p:embeddedFont>
      <p:font typeface="VNMBMP+TradeGothicLTStd-Bd2" panose="020B0600070205080204"/>
      <p:regular r:id="rId163"/>
    </p:embeddedFont>
    <p:embeddedFont>
      <p:font typeface="MTMOSS+TradeGothicLTStd-Bd2" panose="020B0600070205080204"/>
      <p:regular r:id="rId164"/>
    </p:embeddedFont>
    <p:embeddedFont>
      <p:font typeface="BNUSIB+TradeGothicLTStd-Bd2" panose="020B0600070205080204"/>
      <p:regular r:id="rId165"/>
    </p:embeddedFont>
    <p:embeddedFont>
      <p:font typeface="QHVHGQ+TradeGothicLTStd" panose="020B0600070205080204"/>
      <p:regular r:id="rId166"/>
    </p:embeddedFont>
    <p:embeddedFont>
      <p:font typeface="IIAHRI+Arial-BoldMT" panose="020B0600070205080204"/>
      <p:regular r:id="rId167"/>
    </p:embeddedFont>
    <p:embeddedFont>
      <p:font typeface="IAWWTT+TradeGothicLTStd" panose="020B0600070205080204"/>
      <p:regular r:id="rId168"/>
    </p:embeddedFont>
    <p:embeddedFont>
      <p:font typeface="QPTVTU+TradeGothicLTStd-Bd2" panose="020B0600070205080204"/>
      <p:regular r:id="rId169"/>
    </p:embeddedFont>
    <p:embeddedFont>
      <p:font typeface="CARLOA+CambriaMath" panose="020B0600070205080204"/>
      <p:regular r:id="rId170"/>
    </p:embeddedFont>
    <p:embeddedFont>
      <p:font typeface="ALEQNV+CambriaMath" panose="020B0600070205080204"/>
      <p:regular r:id="rId171"/>
    </p:embeddedFont>
    <p:embeddedFont>
      <p:font typeface="EQOJAV+TradeGothicLTStd-Bd2" panose="020B0600070205080204"/>
      <p:regular r:id="rId172"/>
    </p:embeddedFont>
    <p:embeddedFont>
      <p:font typeface="OPNQFL+Wingdings-Regular" panose="020B0600070205080204"/>
      <p:regular r:id="rId173"/>
    </p:embeddedFont>
    <p:embeddedFont>
      <p:font typeface="VNIKLK+TradeGothicLTStd-Bd2" panose="020B0600070205080204"/>
      <p:regular r:id="rId174"/>
    </p:embeddedFont>
    <p:embeddedFont>
      <p:font typeface="CICJDV+TradeGothicLTStd" panose="020B0600070205080204"/>
      <p:regular r:id="rId175"/>
    </p:embeddedFont>
    <p:embeddedFont>
      <p:font typeface="KFORRP+TradeGothicLTStd-Bd2" panose="020B0600070205080204"/>
      <p:regular r:id="rId176"/>
    </p:embeddedFont>
    <p:embeddedFont>
      <p:font typeface="CCTRIC+CourierNewPSMT" panose="020B0600070205080204"/>
      <p:regular r:id="rId177"/>
    </p:embeddedFont>
    <p:embeddedFont>
      <p:font typeface="HNJWCF+TradeGothicLTStd-Bd2" panose="020B0600070205080204"/>
      <p:regular r:id="rId178"/>
    </p:embeddedFont>
    <p:embeddedFont>
      <p:font typeface="PBDWWU+CambriaMath" panose="020B0600070205080204"/>
      <p:regular r:id="rId179"/>
    </p:embeddedFont>
    <p:embeddedFont>
      <p:font typeface="DRJITI+TradeGothicLTStd" panose="020B0600070205080204"/>
      <p:regular r:id="rId180"/>
    </p:embeddedFont>
    <p:embeddedFont>
      <p:font typeface="GULOBW+CambriaMath" panose="020B0600070205080204"/>
      <p:regular r:id="rId181"/>
    </p:embeddedFont>
    <p:embeddedFont>
      <p:font typeface="CADOCE+CambriaMath" panose="020B0600070205080204"/>
      <p:regular r:id="rId182"/>
    </p:embeddedFont>
    <p:embeddedFont>
      <p:font typeface="LLMRRM+CambriaMath" panose="020B0600070205080204"/>
      <p:regular r:id="rId183"/>
    </p:embeddedFont>
    <p:embeddedFont>
      <p:font typeface="SITMOE+CambriaMath" panose="020B0600070205080204"/>
      <p:regular r:id="rId184"/>
    </p:embeddedFont>
    <p:embeddedFont>
      <p:font typeface="GGCGIA+TradeGothicLTStd-Bd2" panose="020B0600070205080204"/>
      <p:regular r:id="rId185"/>
    </p:embeddedFont>
    <p:embeddedFont>
      <p:font typeface="HKASWO+CambriaMath" panose="020B0600070205080204"/>
      <p:regular r:id="rId186"/>
    </p:embeddedFont>
    <p:embeddedFont>
      <p:font typeface="EKRMWO+CambriaMath" panose="020B0600070205080204"/>
      <p:regular r:id="rId187"/>
    </p:embeddedFont>
    <p:embeddedFont>
      <p:font typeface="TCPOAK+TradeGothicLTStd" panose="020B0600070205080204"/>
      <p:regular r:id="rId188"/>
    </p:embeddedFont>
    <p:embeddedFont>
      <p:font typeface="SPLFTW+CambriaMath" panose="020B0600070205080204"/>
      <p:regular r:id="rId189"/>
    </p:embeddedFont>
    <p:embeddedFont>
      <p:font typeface="VAPSFG+TradeGothicLTStd" panose="020B0600070205080204"/>
      <p:regular r:id="rId190"/>
    </p:embeddedFont>
    <p:embeddedFont>
      <p:font typeface="BLWEDV+TradeGothicLTStd" panose="020B0600070205080204"/>
      <p:regular r:id="rId191"/>
    </p:embeddedFont>
    <p:embeddedFont>
      <p:font typeface="CBOLPM+TradeGothicLTStd-Bd2" panose="020B0600070205080204"/>
      <p:regular r:id="rId192"/>
    </p:embeddedFont>
    <p:embeddedFont>
      <p:font typeface="LQJEHS+TradeGothicLTStd-Bd2" panose="020B0600070205080204"/>
      <p:regular r:id="rId193"/>
    </p:embeddedFont>
    <p:embeddedFont>
      <p:font typeface="OOSGSM+TradeGothicLTStd-Bd2" panose="020B0600070205080204"/>
      <p:regular r:id="rId194"/>
    </p:embeddedFont>
    <p:embeddedFont>
      <p:font typeface="OWRORK+TradeGothicLTStd-Bd2" panose="020B0600070205080204"/>
      <p:regular r:id="rId195"/>
    </p:embeddedFont>
    <p:embeddedFont>
      <p:font typeface="VRERMN+CambriaMath" panose="020B0600070205080204"/>
      <p:regular r:id="rId196"/>
    </p:embeddedFont>
    <p:embeddedFont>
      <p:font typeface="VGDMTI+ArialMT" panose="020B0600070205080204"/>
      <p:regular r:id="rId197"/>
    </p:embeddedFont>
    <p:embeddedFont>
      <p:font typeface="MELDHA+TradeGothicLTStd-Bd2" panose="020B0600070205080204"/>
      <p:regular r:id="rId198"/>
    </p:embeddedFont>
    <p:embeddedFont>
      <p:font typeface="UDKKKQ+CambriaMath" panose="020B0600070205080204"/>
      <p:regular r:id="rId199"/>
    </p:embeddedFont>
    <p:embeddedFont>
      <p:font typeface="VIUVOD+TradeGothicLTStd-Bd2" panose="020B0600070205080204"/>
      <p:regular r:id="rId200"/>
    </p:embeddedFont>
    <p:embeddedFont>
      <p:font typeface="NBIGSC+TradeGothicLTStd-Bd2" panose="020B0600070205080204"/>
      <p:regular r:id="rId201"/>
    </p:embeddedFont>
    <p:embeddedFont>
      <p:font typeface="BQANJF+TradeGothicLTStd-Bd2" panose="020B0600070205080204"/>
      <p:regular r:id="rId202"/>
    </p:embeddedFont>
    <p:embeddedFont>
      <p:font typeface="GUENRM+TradeGothicLTStd" panose="020B0600070205080204"/>
      <p:regular r:id="rId203"/>
    </p:embeddedFont>
    <p:embeddedFont>
      <p:font typeface="VLERUC+TradeGothicLTStd-Bd2" panose="020B0600070205080204"/>
      <p:regular r:id="rId204"/>
    </p:embeddedFont>
    <p:embeddedFont>
      <p:font typeface="OQGSIS+TradeGothicLTStd-Bd2" panose="020B0600070205080204"/>
      <p:regular r:id="rId205"/>
    </p:embeddedFont>
    <p:embeddedFont>
      <p:font typeface="WCBDNV+CambriaMath" panose="020B0600070205080204"/>
      <p:regular r:id="rId206"/>
    </p:embeddedFont>
    <p:embeddedFont>
      <p:font typeface="FUCJTJ+TradeGothicLTStd" panose="020B0600070205080204"/>
      <p:regular r:id="rId207"/>
    </p:embeddedFont>
    <p:embeddedFont>
      <p:font typeface="VUJGIS+TradeGothicLTStd-Bd2" panose="020B0600070205080204"/>
      <p:regular r:id="rId208"/>
    </p:embeddedFont>
    <p:embeddedFont>
      <p:font typeface="HGFDJC+CambriaMath" panose="020B0600070205080204"/>
      <p:regular r:id="rId209"/>
    </p:embeddedFont>
    <p:embeddedFont>
      <p:font typeface="KEJBUL+CambriaMath" panose="020B0600070205080204"/>
      <p:regular r:id="rId210"/>
    </p:embeddedFont>
    <p:embeddedFont>
      <p:font typeface="IUPWDI+CambriaMath" panose="020B0600070205080204"/>
      <p:regular r:id="rId211"/>
    </p:embeddedFont>
    <p:embeddedFont>
      <p:font typeface="FBWOGT+TradeGothicLTStd" panose="020B0600070205080204"/>
      <p:regular r:id="rId212"/>
    </p:embeddedFont>
    <p:embeddedFont>
      <p:font typeface="FGSLRR+TradeGothicLTStd-Bd2" panose="020B0600070205080204"/>
      <p:regular r:id="rId213"/>
    </p:embeddedFont>
    <p:embeddedFont>
      <p:font typeface="IAKPCE+TradeGothicLTStd" panose="020B0600070205080204"/>
      <p:regular r:id="rId214"/>
    </p:embeddedFont>
    <p:embeddedFont>
      <p:font typeface="LUBSVI+ArialMT" panose="020B0600070205080204"/>
      <p:regular r:id="rId215"/>
    </p:embeddedFont>
    <p:embeddedFont>
      <p:font typeface="KWIMKN+ArialMT" panose="020B0600070205080204"/>
      <p:regular r:id="rId216"/>
    </p:embeddedFont>
    <p:embeddedFont>
      <p:font typeface="JJSJTQ+TradeGothicLTStd" panose="020B0600070205080204"/>
      <p:regular r:id="rId217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658" y="6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43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font" Target="fonts/font10.fntdata"/><Relationship Id="rId138" Type="http://schemas.openxmlformats.org/officeDocument/2006/relationships/font" Target="fonts/font64.fntdata"/><Relationship Id="rId159" Type="http://schemas.openxmlformats.org/officeDocument/2006/relationships/font" Target="fonts/font85.fntdata"/><Relationship Id="rId170" Type="http://schemas.openxmlformats.org/officeDocument/2006/relationships/font" Target="fonts/font96.fntdata"/><Relationship Id="rId191" Type="http://schemas.openxmlformats.org/officeDocument/2006/relationships/font" Target="fonts/font117.fntdata"/><Relationship Id="rId205" Type="http://schemas.openxmlformats.org/officeDocument/2006/relationships/font" Target="fonts/font131.fntdata"/><Relationship Id="rId107" Type="http://schemas.openxmlformats.org/officeDocument/2006/relationships/font" Target="fonts/font3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54.fntdata"/><Relationship Id="rId149" Type="http://schemas.openxmlformats.org/officeDocument/2006/relationships/font" Target="fonts/font75.fntdata"/><Relationship Id="rId5" Type="http://schemas.openxmlformats.org/officeDocument/2006/relationships/slide" Target="slides/slide4.xml"/><Relationship Id="rId95" Type="http://schemas.openxmlformats.org/officeDocument/2006/relationships/font" Target="fonts/font21.fntdata"/><Relationship Id="rId160" Type="http://schemas.openxmlformats.org/officeDocument/2006/relationships/font" Target="fonts/font86.fntdata"/><Relationship Id="rId181" Type="http://schemas.openxmlformats.org/officeDocument/2006/relationships/font" Target="fonts/font107.fntdata"/><Relationship Id="rId216" Type="http://schemas.openxmlformats.org/officeDocument/2006/relationships/font" Target="fonts/font142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font" Target="fonts/font44.fntdata"/><Relationship Id="rId139" Type="http://schemas.openxmlformats.org/officeDocument/2006/relationships/font" Target="fonts/font65.fntdata"/><Relationship Id="rId85" Type="http://schemas.openxmlformats.org/officeDocument/2006/relationships/font" Target="fonts/font11.fntdata"/><Relationship Id="rId150" Type="http://schemas.openxmlformats.org/officeDocument/2006/relationships/font" Target="fonts/font76.fntdata"/><Relationship Id="rId171" Type="http://schemas.openxmlformats.org/officeDocument/2006/relationships/font" Target="fonts/font97.fntdata"/><Relationship Id="rId192" Type="http://schemas.openxmlformats.org/officeDocument/2006/relationships/font" Target="fonts/font118.fntdata"/><Relationship Id="rId206" Type="http://schemas.openxmlformats.org/officeDocument/2006/relationships/font" Target="fonts/font132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font" Target="fonts/font34.fntdata"/><Relationship Id="rId129" Type="http://schemas.openxmlformats.org/officeDocument/2006/relationships/font" Target="fonts/font55.fntdata"/><Relationship Id="rId54" Type="http://schemas.openxmlformats.org/officeDocument/2006/relationships/slide" Target="slides/slide53.xml"/><Relationship Id="rId75" Type="http://schemas.openxmlformats.org/officeDocument/2006/relationships/font" Target="fonts/font1.fntdata"/><Relationship Id="rId96" Type="http://schemas.openxmlformats.org/officeDocument/2006/relationships/font" Target="fonts/font22.fntdata"/><Relationship Id="rId140" Type="http://schemas.openxmlformats.org/officeDocument/2006/relationships/font" Target="fonts/font66.fntdata"/><Relationship Id="rId161" Type="http://schemas.openxmlformats.org/officeDocument/2006/relationships/font" Target="fonts/font87.fntdata"/><Relationship Id="rId182" Type="http://schemas.openxmlformats.org/officeDocument/2006/relationships/font" Target="fonts/font108.fntdata"/><Relationship Id="rId217" Type="http://schemas.openxmlformats.org/officeDocument/2006/relationships/font" Target="fonts/font143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font" Target="fonts/font45.fntdata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font" Target="fonts/font12.fntdata"/><Relationship Id="rId130" Type="http://schemas.openxmlformats.org/officeDocument/2006/relationships/font" Target="fonts/font56.fntdata"/><Relationship Id="rId151" Type="http://schemas.openxmlformats.org/officeDocument/2006/relationships/font" Target="fonts/font77.fntdata"/><Relationship Id="rId172" Type="http://schemas.openxmlformats.org/officeDocument/2006/relationships/font" Target="fonts/font98.fntdata"/><Relationship Id="rId193" Type="http://schemas.openxmlformats.org/officeDocument/2006/relationships/font" Target="fonts/font119.fntdata"/><Relationship Id="rId207" Type="http://schemas.openxmlformats.org/officeDocument/2006/relationships/font" Target="fonts/font133.fntdata"/><Relationship Id="rId13" Type="http://schemas.openxmlformats.org/officeDocument/2006/relationships/slide" Target="slides/slide12.xml"/><Relationship Id="rId109" Type="http://schemas.openxmlformats.org/officeDocument/2006/relationships/font" Target="fonts/font35.fntdata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97" Type="http://schemas.openxmlformats.org/officeDocument/2006/relationships/font" Target="fonts/font23.fntdata"/><Relationship Id="rId120" Type="http://schemas.openxmlformats.org/officeDocument/2006/relationships/font" Target="fonts/font46.fntdata"/><Relationship Id="rId141" Type="http://schemas.openxmlformats.org/officeDocument/2006/relationships/font" Target="fonts/font67.fntdata"/><Relationship Id="rId7" Type="http://schemas.openxmlformats.org/officeDocument/2006/relationships/slide" Target="slides/slide6.xml"/><Relationship Id="rId162" Type="http://schemas.openxmlformats.org/officeDocument/2006/relationships/font" Target="fonts/font88.fntdata"/><Relationship Id="rId183" Type="http://schemas.openxmlformats.org/officeDocument/2006/relationships/font" Target="fonts/font109.fntdata"/><Relationship Id="rId218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3.fntdata"/><Relationship Id="rId110" Type="http://schemas.openxmlformats.org/officeDocument/2006/relationships/font" Target="fonts/font36.fntdata"/><Relationship Id="rId131" Type="http://schemas.openxmlformats.org/officeDocument/2006/relationships/font" Target="fonts/font57.fntdata"/><Relationship Id="rId152" Type="http://schemas.openxmlformats.org/officeDocument/2006/relationships/font" Target="fonts/font78.fntdata"/><Relationship Id="rId173" Type="http://schemas.openxmlformats.org/officeDocument/2006/relationships/font" Target="fonts/font99.fntdata"/><Relationship Id="rId194" Type="http://schemas.openxmlformats.org/officeDocument/2006/relationships/font" Target="fonts/font120.fntdata"/><Relationship Id="rId208" Type="http://schemas.openxmlformats.org/officeDocument/2006/relationships/font" Target="fonts/font134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3.fntdata"/><Relationship Id="rId100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9.fntdata"/><Relationship Id="rId98" Type="http://schemas.openxmlformats.org/officeDocument/2006/relationships/font" Target="fonts/font24.fntdata"/><Relationship Id="rId121" Type="http://schemas.openxmlformats.org/officeDocument/2006/relationships/font" Target="fonts/font47.fntdata"/><Relationship Id="rId142" Type="http://schemas.openxmlformats.org/officeDocument/2006/relationships/font" Target="fonts/font68.fntdata"/><Relationship Id="rId163" Type="http://schemas.openxmlformats.org/officeDocument/2006/relationships/font" Target="fonts/font89.fntdata"/><Relationship Id="rId184" Type="http://schemas.openxmlformats.org/officeDocument/2006/relationships/font" Target="fonts/font110.fntdata"/><Relationship Id="rId189" Type="http://schemas.openxmlformats.org/officeDocument/2006/relationships/font" Target="fonts/font115.fntdata"/><Relationship Id="rId219" Type="http://schemas.openxmlformats.org/officeDocument/2006/relationships/viewProps" Target="viewProps.xml"/><Relationship Id="rId3" Type="http://schemas.openxmlformats.org/officeDocument/2006/relationships/slide" Target="slides/slide2.xml"/><Relationship Id="rId214" Type="http://schemas.openxmlformats.org/officeDocument/2006/relationships/font" Target="fonts/font140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42.fntdata"/><Relationship Id="rId137" Type="http://schemas.openxmlformats.org/officeDocument/2006/relationships/font" Target="fonts/font63.fntdata"/><Relationship Id="rId158" Type="http://schemas.openxmlformats.org/officeDocument/2006/relationships/font" Target="fonts/font8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111" Type="http://schemas.openxmlformats.org/officeDocument/2006/relationships/font" Target="fonts/font37.fntdata"/><Relationship Id="rId132" Type="http://schemas.openxmlformats.org/officeDocument/2006/relationships/font" Target="fonts/font58.fntdata"/><Relationship Id="rId153" Type="http://schemas.openxmlformats.org/officeDocument/2006/relationships/font" Target="fonts/font79.fntdata"/><Relationship Id="rId174" Type="http://schemas.openxmlformats.org/officeDocument/2006/relationships/font" Target="fonts/font100.fntdata"/><Relationship Id="rId179" Type="http://schemas.openxmlformats.org/officeDocument/2006/relationships/font" Target="fonts/font105.fntdata"/><Relationship Id="rId195" Type="http://schemas.openxmlformats.org/officeDocument/2006/relationships/font" Target="fonts/font121.fntdata"/><Relationship Id="rId209" Type="http://schemas.openxmlformats.org/officeDocument/2006/relationships/font" Target="fonts/font135.fntdata"/><Relationship Id="rId190" Type="http://schemas.openxmlformats.org/officeDocument/2006/relationships/font" Target="fonts/font116.fntdata"/><Relationship Id="rId204" Type="http://schemas.openxmlformats.org/officeDocument/2006/relationships/font" Target="fonts/font130.fntdata"/><Relationship Id="rId22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32.fntdata"/><Relationship Id="rId127" Type="http://schemas.openxmlformats.org/officeDocument/2006/relationships/font" Target="fonts/font5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94" Type="http://schemas.openxmlformats.org/officeDocument/2006/relationships/font" Target="fonts/font20.fntdata"/><Relationship Id="rId99" Type="http://schemas.openxmlformats.org/officeDocument/2006/relationships/font" Target="fonts/font25.fntdata"/><Relationship Id="rId101" Type="http://schemas.openxmlformats.org/officeDocument/2006/relationships/font" Target="fonts/font27.fntdata"/><Relationship Id="rId122" Type="http://schemas.openxmlformats.org/officeDocument/2006/relationships/font" Target="fonts/font48.fntdata"/><Relationship Id="rId143" Type="http://schemas.openxmlformats.org/officeDocument/2006/relationships/font" Target="fonts/font69.fntdata"/><Relationship Id="rId148" Type="http://schemas.openxmlformats.org/officeDocument/2006/relationships/font" Target="fonts/font74.fntdata"/><Relationship Id="rId164" Type="http://schemas.openxmlformats.org/officeDocument/2006/relationships/font" Target="fonts/font90.fntdata"/><Relationship Id="rId169" Type="http://schemas.openxmlformats.org/officeDocument/2006/relationships/font" Target="fonts/font95.fntdata"/><Relationship Id="rId185" Type="http://schemas.openxmlformats.org/officeDocument/2006/relationships/font" Target="fonts/font1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106.fntdata"/><Relationship Id="rId210" Type="http://schemas.openxmlformats.org/officeDocument/2006/relationships/font" Target="fonts/font136.fntdata"/><Relationship Id="rId215" Type="http://schemas.openxmlformats.org/officeDocument/2006/relationships/font" Target="fonts/font141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font" Target="fonts/font15.fntdata"/><Relationship Id="rId112" Type="http://schemas.openxmlformats.org/officeDocument/2006/relationships/font" Target="fonts/font38.fntdata"/><Relationship Id="rId133" Type="http://schemas.openxmlformats.org/officeDocument/2006/relationships/font" Target="fonts/font59.fntdata"/><Relationship Id="rId154" Type="http://schemas.openxmlformats.org/officeDocument/2006/relationships/font" Target="fonts/font80.fntdata"/><Relationship Id="rId175" Type="http://schemas.openxmlformats.org/officeDocument/2006/relationships/font" Target="fonts/font101.fntdata"/><Relationship Id="rId196" Type="http://schemas.openxmlformats.org/officeDocument/2006/relationships/font" Target="fonts/font122.fntdata"/><Relationship Id="rId200" Type="http://schemas.openxmlformats.org/officeDocument/2006/relationships/font" Target="fonts/font126.fntdata"/><Relationship Id="rId16" Type="http://schemas.openxmlformats.org/officeDocument/2006/relationships/slide" Target="slides/slide15.xml"/><Relationship Id="rId221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font" Target="fonts/font5.fntdata"/><Relationship Id="rId102" Type="http://schemas.openxmlformats.org/officeDocument/2006/relationships/font" Target="fonts/font28.fntdata"/><Relationship Id="rId123" Type="http://schemas.openxmlformats.org/officeDocument/2006/relationships/font" Target="fonts/font49.fntdata"/><Relationship Id="rId144" Type="http://schemas.openxmlformats.org/officeDocument/2006/relationships/font" Target="fonts/font70.fntdata"/><Relationship Id="rId90" Type="http://schemas.openxmlformats.org/officeDocument/2006/relationships/font" Target="fonts/font16.fntdata"/><Relationship Id="rId165" Type="http://schemas.openxmlformats.org/officeDocument/2006/relationships/font" Target="fonts/font91.fntdata"/><Relationship Id="rId186" Type="http://schemas.openxmlformats.org/officeDocument/2006/relationships/font" Target="fonts/font112.fntdata"/><Relationship Id="rId211" Type="http://schemas.openxmlformats.org/officeDocument/2006/relationships/font" Target="fonts/font137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font" Target="fonts/font39.fntdata"/><Relationship Id="rId134" Type="http://schemas.openxmlformats.org/officeDocument/2006/relationships/font" Target="fonts/font60.fntdata"/><Relationship Id="rId80" Type="http://schemas.openxmlformats.org/officeDocument/2006/relationships/font" Target="fonts/font6.fntdata"/><Relationship Id="rId155" Type="http://schemas.openxmlformats.org/officeDocument/2006/relationships/font" Target="fonts/font81.fntdata"/><Relationship Id="rId176" Type="http://schemas.openxmlformats.org/officeDocument/2006/relationships/font" Target="fonts/font102.fntdata"/><Relationship Id="rId197" Type="http://schemas.openxmlformats.org/officeDocument/2006/relationships/font" Target="fonts/font123.fntdata"/><Relationship Id="rId201" Type="http://schemas.openxmlformats.org/officeDocument/2006/relationships/font" Target="fonts/font127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9.fntdata"/><Relationship Id="rId124" Type="http://schemas.openxmlformats.org/officeDocument/2006/relationships/font" Target="fonts/font50.fntdata"/><Relationship Id="rId70" Type="http://schemas.openxmlformats.org/officeDocument/2006/relationships/slide" Target="slides/slide69.xml"/><Relationship Id="rId91" Type="http://schemas.openxmlformats.org/officeDocument/2006/relationships/font" Target="fonts/font17.fntdata"/><Relationship Id="rId145" Type="http://schemas.openxmlformats.org/officeDocument/2006/relationships/font" Target="fonts/font71.fntdata"/><Relationship Id="rId166" Type="http://schemas.openxmlformats.org/officeDocument/2006/relationships/font" Target="fonts/font92.fntdata"/><Relationship Id="rId187" Type="http://schemas.openxmlformats.org/officeDocument/2006/relationships/font" Target="fonts/font113.fntdata"/><Relationship Id="rId1" Type="http://schemas.openxmlformats.org/officeDocument/2006/relationships/slideMaster" Target="slideMasters/slideMaster1.xml"/><Relationship Id="rId212" Type="http://schemas.openxmlformats.org/officeDocument/2006/relationships/font" Target="fonts/font138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40.fntdata"/><Relationship Id="rId60" Type="http://schemas.openxmlformats.org/officeDocument/2006/relationships/slide" Target="slides/slide59.xml"/><Relationship Id="rId81" Type="http://schemas.openxmlformats.org/officeDocument/2006/relationships/font" Target="fonts/font7.fntdata"/><Relationship Id="rId135" Type="http://schemas.openxmlformats.org/officeDocument/2006/relationships/font" Target="fonts/font61.fntdata"/><Relationship Id="rId156" Type="http://schemas.openxmlformats.org/officeDocument/2006/relationships/font" Target="fonts/font82.fntdata"/><Relationship Id="rId177" Type="http://schemas.openxmlformats.org/officeDocument/2006/relationships/font" Target="fonts/font103.fntdata"/><Relationship Id="rId198" Type="http://schemas.openxmlformats.org/officeDocument/2006/relationships/font" Target="fonts/font124.fntdata"/><Relationship Id="rId202" Type="http://schemas.openxmlformats.org/officeDocument/2006/relationships/font" Target="fonts/font128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font" Target="fonts/font30.fntdata"/><Relationship Id="rId125" Type="http://schemas.openxmlformats.org/officeDocument/2006/relationships/font" Target="fonts/font51.fntdata"/><Relationship Id="rId146" Type="http://schemas.openxmlformats.org/officeDocument/2006/relationships/font" Target="fonts/font72.fntdata"/><Relationship Id="rId167" Type="http://schemas.openxmlformats.org/officeDocument/2006/relationships/font" Target="fonts/font93.fntdata"/><Relationship Id="rId188" Type="http://schemas.openxmlformats.org/officeDocument/2006/relationships/font" Target="fonts/font114.fntdata"/><Relationship Id="rId71" Type="http://schemas.openxmlformats.org/officeDocument/2006/relationships/slide" Target="slides/slide70.xml"/><Relationship Id="rId92" Type="http://schemas.openxmlformats.org/officeDocument/2006/relationships/font" Target="fonts/font18.fntdata"/><Relationship Id="rId213" Type="http://schemas.openxmlformats.org/officeDocument/2006/relationships/font" Target="fonts/font13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font" Target="fonts/font41.fntdata"/><Relationship Id="rId136" Type="http://schemas.openxmlformats.org/officeDocument/2006/relationships/font" Target="fonts/font62.fntdata"/><Relationship Id="rId157" Type="http://schemas.openxmlformats.org/officeDocument/2006/relationships/font" Target="fonts/font83.fntdata"/><Relationship Id="rId178" Type="http://schemas.openxmlformats.org/officeDocument/2006/relationships/font" Target="fonts/font104.fntdata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9" Type="http://schemas.openxmlformats.org/officeDocument/2006/relationships/font" Target="fonts/font125.fntdata"/><Relationship Id="rId203" Type="http://schemas.openxmlformats.org/officeDocument/2006/relationships/font" Target="fonts/font129.fntdata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font" Target="fonts/font31.fntdata"/><Relationship Id="rId126" Type="http://schemas.openxmlformats.org/officeDocument/2006/relationships/font" Target="fonts/font52.fntdata"/><Relationship Id="rId147" Type="http://schemas.openxmlformats.org/officeDocument/2006/relationships/font" Target="fonts/font73.fntdata"/><Relationship Id="rId168" Type="http://schemas.openxmlformats.org/officeDocument/2006/relationships/font" Target="fonts/font9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1497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1708.02002" TargetMode="External"/><Relationship Id="rId4" Type="http://schemas.openxmlformats.org/officeDocument/2006/relationships/hyperlink" Target="https://arxiv.org/abs/1506.01497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1.08488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2040483"/>
            <a:ext cx="433075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FFFFFF"/>
                </a:solidFill>
                <a:latin typeface="FGSLRR+TradeGothicLTStd-Bd2"/>
                <a:cs typeface="FGSLRR+TradeGothicLTStd-Bd2"/>
              </a:rPr>
              <a:t>Problem Formulation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4,</a:t>
            </a:r>
            <a:r>
              <a:rPr sz="1600" spc="55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1854098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PCAPJR+TradeGothicLTStd-Bd2"/>
                <a:cs typeface="PCAPJR+TradeGothicLTStd-Bd2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8704" y="2819340"/>
            <a:ext cx="698929" cy="4394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3600" baseline="26666" dirty="0">
                <a:solidFill>
                  <a:srgbClr val="FF0000"/>
                </a:solidFill>
                <a:latin typeface="DEFVRH+CambriaMath"/>
                <a:cs typeface="DEFVRH+CambriaMath"/>
              </a:rPr>
              <a:t>!</a:t>
            </a:r>
            <a:r>
              <a:rPr sz="1800" spc="-25" dirty="0">
                <a:solidFill>
                  <a:srgbClr val="FF0000"/>
                </a:solidFill>
                <a:latin typeface="DEFVRH+CambriaMath"/>
                <a:cs typeface="DEFVRH+CambriaMath"/>
              </a:rPr>
              <a:t>"#$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97027" y="2878874"/>
            <a:ext cx="727938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0.99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61759" y="2878874"/>
            <a:ext cx="562851" cy="978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0.9</a:t>
            </a:r>
          </a:p>
          <a:p>
            <a:pPr marL="0" marR="0">
              <a:lnSpc>
                <a:spcPts val="2532"/>
              </a:lnSpc>
              <a:spcBef>
                <a:spcPts val="2389"/>
              </a:spcBef>
              <a:spcAft>
                <a:spcPts val="0"/>
              </a:spcAft>
            </a:pPr>
            <a:r>
              <a:rPr sz="2100" spc="12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0.9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36991" y="2875826"/>
            <a:ext cx="727938" cy="981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0.88</a:t>
            </a:r>
          </a:p>
          <a:p>
            <a:pPr marL="24094" marR="0">
              <a:lnSpc>
                <a:spcPts val="2532"/>
              </a:lnSpc>
              <a:spcBef>
                <a:spcPts val="2363"/>
              </a:spcBef>
              <a:spcAft>
                <a:spcPts val="0"/>
              </a:spcAft>
            </a:pPr>
            <a:r>
              <a:rPr sz="2100" spc="12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0.8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40851" y="2875826"/>
            <a:ext cx="727938" cy="1005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0.78</a:t>
            </a:r>
          </a:p>
          <a:p>
            <a:pPr marL="0" marR="0">
              <a:lnSpc>
                <a:spcPts val="2532"/>
              </a:lnSpc>
              <a:spcBef>
                <a:spcPts val="2555"/>
              </a:spcBef>
              <a:spcAft>
                <a:spcPts val="0"/>
              </a:spcAft>
            </a:pPr>
            <a:r>
              <a:rPr sz="2100" spc="12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0.3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983855" y="2875826"/>
            <a:ext cx="562850" cy="1005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0.7</a:t>
            </a:r>
          </a:p>
          <a:p>
            <a:pPr marL="57707" marR="0">
              <a:lnSpc>
                <a:spcPts val="2532"/>
              </a:lnSpc>
              <a:spcBef>
                <a:spcPts val="2555"/>
              </a:spcBef>
              <a:spcAft>
                <a:spcPts val="0"/>
              </a:spcAft>
            </a:pPr>
            <a:r>
              <a:rPr sz="2100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11524" y="3477708"/>
            <a:ext cx="171344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414895"/>
                </a:solidFill>
                <a:latin typeface="DEFVRH+CambriaMath"/>
                <a:cs typeface="DEFVRH+CambriaMath"/>
              </a:rPr>
              <a:t>%&amp;'</a:t>
            </a:r>
            <a:r>
              <a:rPr sz="2400" spc="2597" dirty="0">
                <a:solidFill>
                  <a:srgbClr val="414895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0.95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789039" y="4315967"/>
            <a:ext cx="1186833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TP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=</a:t>
            </a:r>
            <a:r>
              <a:rPr sz="2100" spc="25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08631" y="4632959"/>
            <a:ext cx="3550139" cy="876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Score </a:t>
            </a:r>
            <a:r>
              <a:rPr sz="2700" spc="-12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Threshold:</a:t>
            </a:r>
            <a:r>
              <a:rPr sz="2700" spc="-10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0.9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IOU </a:t>
            </a:r>
            <a:r>
              <a:rPr sz="2700" spc="-12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Threshold:</a:t>
            </a:r>
            <a:r>
              <a:rPr sz="2700" spc="-10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0.7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789039" y="4672583"/>
            <a:ext cx="2683420" cy="13932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FP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=</a:t>
            </a:r>
            <a:r>
              <a:rPr sz="2100" spc="25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0</a:t>
            </a:r>
          </a:p>
          <a:p>
            <a:pPr marL="0" marR="0">
              <a:lnSpc>
                <a:spcPts val="2486"/>
              </a:lnSpc>
              <a:spcBef>
                <a:spcPts val="105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FN</a:t>
            </a:r>
            <a:r>
              <a:rPr sz="2100" spc="11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=</a:t>
            </a:r>
            <a:r>
              <a:rPr sz="2100" spc="25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2</a:t>
            </a:r>
          </a:p>
          <a:p>
            <a:pPr marL="0" marR="0">
              <a:lnSpc>
                <a:spcPts val="2486"/>
              </a:lnSpc>
              <a:spcBef>
                <a:spcPts val="321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11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Precision</a:t>
            </a:r>
            <a:r>
              <a:rPr sz="2100" spc="18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=</a:t>
            </a:r>
            <a:r>
              <a:rPr sz="2100" spc="23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spc="1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2/2</a:t>
            </a:r>
            <a:r>
              <a:rPr sz="2100" spc="15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=</a:t>
            </a:r>
            <a:r>
              <a:rPr sz="2100" spc="23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1</a:t>
            </a:r>
          </a:p>
          <a:p>
            <a:pPr marL="0" marR="0">
              <a:lnSpc>
                <a:spcPts val="2486"/>
              </a:lnSpc>
              <a:spcBef>
                <a:spcPts val="297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Recall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=</a:t>
            </a:r>
            <a:r>
              <a:rPr sz="2100" spc="23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spc="1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2/4</a:t>
            </a:r>
            <a:r>
              <a:rPr sz="2100" spc="15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=</a:t>
            </a:r>
            <a:r>
              <a:rPr sz="2100" spc="23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spc="12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0.5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9696400" y="44624"/>
            <a:ext cx="2495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5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番⽬は誤検知、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この検知に対する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ground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truth object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（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car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）は存在しない。これは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truck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score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は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まだ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低い。</a:t>
            </a:r>
            <a:r>
              <a:rPr lang="ja-JP" altLang="en-US" dirty="0">
                <a:solidFill>
                  <a:srgbClr val="FF0000"/>
                </a:solidFill>
                <a:latin typeface="XFJVBI+HelveticaNeue"/>
              </a:rPr>
              <a:t>もし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5</a:t>
            </a:r>
            <a:r>
              <a:rPr lang="ja-JP" altLang="en-US" dirty="0">
                <a:solidFill>
                  <a:srgbClr val="FF0000"/>
                </a:solidFill>
                <a:latin typeface="XFJVBI+HelveticaNeue"/>
              </a:rPr>
              <a:t>番</a:t>
            </a:r>
            <a:r>
              <a:rPr lang="ja-JP" altLang="en-US" dirty="0" smtClean="0">
                <a:solidFill>
                  <a:srgbClr val="FF0000"/>
                </a:solidFill>
                <a:latin typeface="XFJVBI+HelveticaNeue"/>
              </a:rPr>
              <a:t>⽬の</a:t>
            </a:r>
            <a:r>
              <a:rPr lang="ja-JP" altLang="en-US" dirty="0">
                <a:solidFill>
                  <a:srgbClr val="FF0000"/>
                </a:solidFill>
                <a:latin typeface="XFJVBI+HelveticaNeue"/>
              </a:rPr>
              <a:t>誤検知</a:t>
            </a:r>
            <a:r>
              <a:rPr lang="ja-JP" altLang="en-US" dirty="0" smtClean="0">
                <a:solidFill>
                  <a:srgbClr val="FF0000"/>
                </a:solidFill>
                <a:latin typeface="XFJVBI+HelveticaNeue"/>
              </a:rPr>
              <a:t>の</a:t>
            </a: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score</a:t>
            </a:r>
            <a:r>
              <a:rPr lang="ja-JP" altLang="en-US" dirty="0" smtClean="0">
                <a:solidFill>
                  <a:srgbClr val="FF0000"/>
                </a:solidFill>
                <a:latin typeface="XFJVBI+HelveticaNeue"/>
              </a:rPr>
              <a:t>が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Score Threshold</a:t>
            </a:r>
            <a:r>
              <a:rPr lang="ja-JP" altLang="en-US" dirty="0">
                <a:solidFill>
                  <a:srgbClr val="FF0000"/>
                </a:solidFill>
                <a:latin typeface="XFJVBI+HelveticaNeue"/>
              </a:rPr>
              <a:t>以上であれば、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FP</a:t>
            </a:r>
            <a:r>
              <a:rPr lang="ja-JP" altLang="en-US" dirty="0" smtClean="0">
                <a:solidFill>
                  <a:srgbClr val="FF0000"/>
                </a:solidFill>
                <a:latin typeface="XFJVBI+HelveticaNeue"/>
              </a:rPr>
              <a:t>に</a:t>
            </a:r>
            <a:r>
              <a:rPr lang="ja-JP" altLang="en-US" dirty="0">
                <a:solidFill>
                  <a:srgbClr val="FF0000"/>
                </a:solidFill>
                <a:latin typeface="XFJVBI+HelveticaNeue"/>
              </a:rPr>
              <a:t>入</a:t>
            </a:r>
            <a:r>
              <a:rPr lang="ja-JP" altLang="en-US" dirty="0" smtClean="0">
                <a:solidFill>
                  <a:srgbClr val="FF0000"/>
                </a:solidFill>
                <a:latin typeface="XFJVBI+HelveticaNeue"/>
              </a:rPr>
              <a:t>る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ので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、評価される。 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 </a:t>
            </a:r>
            <a:endParaRPr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" y="5541039"/>
            <a:ext cx="67890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detector in this case is a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high precision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,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low recall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detector.</a:t>
            </a: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This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means that the detector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misses some objects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in the scene,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but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when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it does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detect an object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, it makes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very few mistakes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in category classification and bounding box location. </a:t>
            </a:r>
            <a:endParaRPr lang="ja-JP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1854098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PCAPJR+TradeGothicLTStd-Bd2"/>
                <a:cs typeface="PCAPJR+TradeGothicLTStd-Bd2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8704" y="2819340"/>
            <a:ext cx="698929" cy="4394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3600" baseline="26666" dirty="0">
                <a:solidFill>
                  <a:srgbClr val="FF0000"/>
                </a:solidFill>
                <a:latin typeface="DEFVRH+CambriaMath"/>
                <a:cs typeface="DEFVRH+CambriaMath"/>
              </a:rPr>
              <a:t>!</a:t>
            </a:r>
            <a:r>
              <a:rPr sz="1800" spc="-25" dirty="0">
                <a:solidFill>
                  <a:srgbClr val="FF0000"/>
                </a:solidFill>
                <a:latin typeface="DEFVRH+CambriaMath"/>
                <a:cs typeface="DEFVRH+CambriaMath"/>
              </a:rPr>
              <a:t>"#$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97027" y="2878874"/>
            <a:ext cx="727938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0.99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61759" y="2878874"/>
            <a:ext cx="562851" cy="978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0.9</a:t>
            </a:r>
          </a:p>
          <a:p>
            <a:pPr marL="0" marR="0">
              <a:lnSpc>
                <a:spcPts val="2532"/>
              </a:lnSpc>
              <a:spcBef>
                <a:spcPts val="2389"/>
              </a:spcBef>
              <a:spcAft>
                <a:spcPts val="0"/>
              </a:spcAft>
            </a:pPr>
            <a:r>
              <a:rPr sz="2100" spc="12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0.9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36991" y="2875826"/>
            <a:ext cx="727938" cy="981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0.88</a:t>
            </a:r>
          </a:p>
          <a:p>
            <a:pPr marL="24094" marR="0">
              <a:lnSpc>
                <a:spcPts val="2532"/>
              </a:lnSpc>
              <a:spcBef>
                <a:spcPts val="2363"/>
              </a:spcBef>
              <a:spcAft>
                <a:spcPts val="0"/>
              </a:spcAft>
            </a:pPr>
            <a:r>
              <a:rPr sz="2100" spc="12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0.8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40851" y="2875826"/>
            <a:ext cx="727938" cy="1005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0.78</a:t>
            </a:r>
          </a:p>
          <a:p>
            <a:pPr marL="0" marR="0">
              <a:lnSpc>
                <a:spcPts val="2532"/>
              </a:lnSpc>
              <a:spcBef>
                <a:spcPts val="2555"/>
              </a:spcBef>
              <a:spcAft>
                <a:spcPts val="0"/>
              </a:spcAft>
            </a:pPr>
            <a:r>
              <a:rPr sz="2100" spc="12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0.3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983855" y="2875826"/>
            <a:ext cx="562850" cy="1005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0.7</a:t>
            </a:r>
          </a:p>
          <a:p>
            <a:pPr marL="57707" marR="0">
              <a:lnSpc>
                <a:spcPts val="2532"/>
              </a:lnSpc>
              <a:spcBef>
                <a:spcPts val="2555"/>
              </a:spcBef>
              <a:spcAft>
                <a:spcPts val="0"/>
              </a:spcAft>
            </a:pPr>
            <a:r>
              <a:rPr sz="2100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11524" y="3477708"/>
            <a:ext cx="171344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414895"/>
                </a:solidFill>
                <a:latin typeface="DEFVRH+CambriaMath"/>
                <a:cs typeface="DEFVRH+CambriaMath"/>
              </a:rPr>
              <a:t>%&amp;'</a:t>
            </a:r>
            <a:r>
              <a:rPr sz="2400" spc="2597" dirty="0">
                <a:solidFill>
                  <a:srgbClr val="414895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0.95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789039" y="4315967"/>
            <a:ext cx="1186833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242852"/>
                </a:solidFill>
                <a:latin typeface="IDHRHT+TradeGothicLTStd"/>
                <a:cs typeface="IDHRHT+TradeGothicLTStd"/>
              </a:rPr>
              <a:t>TP</a:t>
            </a:r>
            <a:r>
              <a:rPr sz="2100" dirty="0">
                <a:solidFill>
                  <a:srgbClr val="242852"/>
                </a:solidFill>
                <a:latin typeface="IDHRHT+TradeGothicLTStd"/>
                <a:cs typeface="IDHRHT+TradeGothicLTStd"/>
              </a:rPr>
              <a:t> =</a:t>
            </a:r>
            <a:r>
              <a:rPr sz="2100" spc="25" dirty="0">
                <a:solidFill>
                  <a:srgbClr val="242852"/>
                </a:solidFill>
                <a:latin typeface="IDHRHT+TradeGothicLTStd"/>
                <a:cs typeface="IDHRHT+TradeGothicLTStd"/>
              </a:rPr>
              <a:t> </a:t>
            </a:r>
            <a:r>
              <a:rPr sz="2100" dirty="0">
                <a:solidFill>
                  <a:srgbClr val="242852"/>
                </a:solidFill>
                <a:latin typeface="IDHRHT+TradeGothicLTStd"/>
                <a:cs typeface="IDHRHT+TradeGothicLTStd"/>
              </a:rPr>
              <a:t>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08631" y="4632959"/>
            <a:ext cx="3550139" cy="876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4A8DF1"/>
                </a:solidFill>
                <a:latin typeface="DEMARH+TradeGothicLTStd"/>
                <a:cs typeface="DEMARH+TradeGothicLTStd"/>
              </a:rPr>
              <a:t>Score </a:t>
            </a:r>
            <a:r>
              <a:rPr sz="2700" spc="-12" dirty="0">
                <a:solidFill>
                  <a:srgbClr val="4A8DF1"/>
                </a:solidFill>
                <a:latin typeface="DEMARH+TradeGothicLTStd"/>
                <a:cs typeface="DEMARH+TradeGothicLTStd"/>
              </a:rPr>
              <a:t>Threshold:</a:t>
            </a:r>
            <a:r>
              <a:rPr sz="2700" spc="-10" dirty="0">
                <a:solidFill>
                  <a:srgbClr val="4A8DF1"/>
                </a:solidFill>
                <a:latin typeface="DEMARH+TradeGothicLTStd"/>
                <a:cs typeface="DEMARH+TradeGothicLTStd"/>
              </a:rPr>
              <a:t> </a:t>
            </a:r>
            <a:r>
              <a:rPr sz="2700" spc="-11" dirty="0">
                <a:solidFill>
                  <a:srgbClr val="4A8DF1"/>
                </a:solidFill>
                <a:latin typeface="DEMARH+TradeGothicLTStd"/>
                <a:cs typeface="DEMARH+TradeGothicLTStd"/>
              </a:rPr>
              <a:t>0.7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IOU </a:t>
            </a:r>
            <a:r>
              <a:rPr sz="2700" spc="-12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Threshold:</a:t>
            </a:r>
            <a:r>
              <a:rPr sz="2700" spc="-10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0.7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789039" y="4672583"/>
            <a:ext cx="2930918" cy="13932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FP</a:t>
            </a:r>
            <a:r>
              <a:rPr sz="210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=</a:t>
            </a:r>
            <a:r>
              <a:rPr sz="2100" spc="25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2</a:t>
            </a:r>
          </a:p>
          <a:p>
            <a:pPr marL="0" marR="0">
              <a:lnSpc>
                <a:spcPts val="2486"/>
              </a:lnSpc>
              <a:spcBef>
                <a:spcPts val="105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FN</a:t>
            </a:r>
            <a:r>
              <a:rPr sz="2100" spc="11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=</a:t>
            </a:r>
            <a:r>
              <a:rPr sz="2100" spc="25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1</a:t>
            </a:r>
          </a:p>
          <a:p>
            <a:pPr marL="0" marR="0">
              <a:lnSpc>
                <a:spcPts val="2486"/>
              </a:lnSpc>
              <a:spcBef>
                <a:spcPts val="321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11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Precision</a:t>
            </a:r>
            <a:r>
              <a:rPr sz="2100" spc="18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=</a:t>
            </a:r>
            <a:r>
              <a:rPr sz="2100" spc="23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spc="1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3/5</a:t>
            </a:r>
            <a:r>
              <a:rPr sz="2100" spc="15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=</a:t>
            </a:r>
            <a:r>
              <a:rPr sz="2100" spc="23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0.6</a:t>
            </a:r>
          </a:p>
          <a:p>
            <a:pPr marL="0" marR="0">
              <a:lnSpc>
                <a:spcPts val="2486"/>
              </a:lnSpc>
              <a:spcBef>
                <a:spcPts val="297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Recall</a:t>
            </a:r>
            <a:r>
              <a:rPr sz="210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=</a:t>
            </a:r>
            <a:r>
              <a:rPr sz="2100" spc="23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spc="1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3/4</a:t>
            </a:r>
            <a:r>
              <a:rPr sz="2100" spc="15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=</a:t>
            </a:r>
            <a:r>
              <a:rPr sz="2100" spc="23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499695" y="56386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We can conclude that the e</a:t>
            </a:r>
            <a:r>
              <a:rPr lang="en-US" altLang="ja-JP" dirty="0">
                <a:solidFill>
                  <a:srgbClr val="000000"/>
                </a:solidFill>
                <a:latin typeface="SJUSPW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ect of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lowering the score threshold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is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less accurate detection results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at the expense of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detecting more objects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in the scene. </a:t>
            </a:r>
            <a:endParaRPr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975872" y="4943372"/>
            <a:ext cx="338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TP+FN</a:t>
            </a:r>
            <a:r>
              <a:rPr kumimoji="1" lang="ja-JP" altLang="en-US" dirty="0" smtClean="0"/>
              <a:t>は全ての</a:t>
            </a:r>
            <a:r>
              <a:rPr kumimoji="1" lang="en-US" altLang="ja-JP" dirty="0" smtClean="0"/>
              <a:t>ground truth</a:t>
            </a:r>
            <a:r>
              <a:rPr kumimoji="1" lang="ja-JP" altLang="en-US" dirty="0" smtClean="0"/>
              <a:t>の数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456040" y="17320"/>
            <a:ext cx="2376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IOU</a:t>
            </a:r>
            <a:r>
              <a:rPr kumimoji="1" lang="ja-JP" altLang="en-US" sz="1600" dirty="0" smtClean="0"/>
              <a:t>未達なので、未検知（偽陰性）になる。またスコアが達したので、偽陽性にもなる。</a:t>
            </a:r>
            <a:endParaRPr kumimoji="1" lang="ja-JP" alt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1854098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PCAPJR+TradeGothicLTStd-Bd2"/>
                <a:cs typeface="PCAPJR+TradeGothicLTStd-Bd2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713" y="1504226"/>
            <a:ext cx="10416469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Score</a:t>
            </a:r>
            <a:r>
              <a:rPr sz="2100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4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threshold</a:t>
            </a:r>
            <a:r>
              <a:rPr sz="2100" spc="1456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2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0.9</a:t>
            </a:r>
            <a:r>
              <a:rPr sz="2100" spc="3740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2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0.8</a:t>
            </a:r>
            <a:r>
              <a:rPr sz="2100" spc="3740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2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0.7</a:t>
            </a:r>
            <a:r>
              <a:rPr sz="2100" spc="3740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2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0.6</a:t>
            </a:r>
            <a:r>
              <a:rPr sz="2100" spc="3740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2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0.5</a:t>
            </a:r>
            <a:r>
              <a:rPr sz="2100" spc="3740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2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0.4</a:t>
            </a:r>
            <a:r>
              <a:rPr sz="2100" spc="3740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2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0.3</a:t>
            </a:r>
            <a:r>
              <a:rPr sz="2100" spc="3740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2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0.2</a:t>
            </a:r>
            <a:r>
              <a:rPr sz="2100" spc="3740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2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0.1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713" y="1926335"/>
            <a:ext cx="1230934" cy="768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1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Precision</a:t>
            </a:r>
          </a:p>
          <a:p>
            <a:pPr marL="0" marR="0">
              <a:lnSpc>
                <a:spcPts val="2486"/>
              </a:lnSpc>
              <a:spcBef>
                <a:spcPts val="777"/>
              </a:spcBef>
              <a:spcAft>
                <a:spcPts val="0"/>
              </a:spcAft>
            </a:pP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Recall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20643" y="1926335"/>
            <a:ext cx="315353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88979" y="1926335"/>
            <a:ext cx="1531188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  <a:r>
              <a:rPr sz="2100" spc="255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0.6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25651" y="1926335"/>
            <a:ext cx="562851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0.6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93987" y="1926335"/>
            <a:ext cx="562850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0.6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462324" y="1926335"/>
            <a:ext cx="562850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0.6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430659" y="1926335"/>
            <a:ext cx="562850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0.6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398996" y="1926335"/>
            <a:ext cx="562850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0.6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367332" y="1926335"/>
            <a:ext cx="562850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0.6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620643" y="2340863"/>
            <a:ext cx="562851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0.5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588979" y="2340863"/>
            <a:ext cx="7506291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  <a:r>
              <a:rPr sz="2100" spc="255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  <a:r>
              <a:rPr sz="2100" spc="255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  <a:r>
              <a:rPr sz="2100" spc="255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  <a:r>
              <a:rPr sz="2100" spc="255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  <a:r>
              <a:rPr sz="2100" spc="255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  <a:r>
              <a:rPr sz="2100" spc="255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  <a:r>
              <a:rPr sz="2100" spc="255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412671" y="3075432"/>
            <a:ext cx="2473163" cy="3237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9"/>
              </a:lnSpc>
              <a:spcBef>
                <a:spcPts val="0"/>
              </a:spcBef>
              <a:spcAft>
                <a:spcPts val="0"/>
              </a:spcAft>
            </a:pPr>
            <a:r>
              <a:rPr sz="1900" spc="-17" dirty="0">
                <a:solidFill>
                  <a:srgbClr val="232852"/>
                </a:solidFill>
                <a:latin typeface="JJSJTQ+TradeGothicLTStd"/>
                <a:cs typeface="JJSJTQ+TradeGothicLTStd"/>
              </a:rPr>
              <a:t>Precision-Recall</a:t>
            </a:r>
            <a:r>
              <a:rPr sz="1900" dirty="0">
                <a:solidFill>
                  <a:srgbClr val="232852"/>
                </a:solidFill>
                <a:latin typeface="JJSJTQ+TradeGothicLTStd"/>
                <a:cs typeface="JJSJTQ+TradeGothicLTStd"/>
              </a:rPr>
              <a:t> </a:t>
            </a:r>
            <a:r>
              <a:rPr sz="1900" spc="-18" dirty="0">
                <a:solidFill>
                  <a:srgbClr val="232852"/>
                </a:solidFill>
                <a:latin typeface="JJSJTQ+TradeGothicLTStd"/>
                <a:cs typeface="JJSJTQ+TradeGothicLTStd"/>
              </a:rPr>
              <a:t>Curve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641669" y="3700272"/>
            <a:ext cx="245516" cy="218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663213" y="4020127"/>
            <a:ext cx="492875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18" dirty="0">
                <a:solidFill>
                  <a:srgbClr val="232852"/>
                </a:solidFill>
                <a:latin typeface="PMNCOV+CambriaMath"/>
                <a:cs typeface="PMNCOV+CambriaMath"/>
              </a:rPr>
              <a:t>$$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502412" y="4145280"/>
            <a:ext cx="385206" cy="19924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0.8</a:t>
            </a:r>
          </a:p>
          <a:p>
            <a:pPr marL="0" marR="0">
              <a:lnSpc>
                <a:spcPts val="1420"/>
              </a:lnSpc>
              <a:spcBef>
                <a:spcPts val="2059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0.6</a:t>
            </a:r>
          </a:p>
          <a:p>
            <a:pPr marL="0" marR="0">
              <a:lnSpc>
                <a:spcPts val="1420"/>
              </a:lnSpc>
              <a:spcBef>
                <a:spcPts val="2083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0.4</a:t>
            </a:r>
          </a:p>
          <a:p>
            <a:pPr marL="0" marR="0">
              <a:lnSpc>
                <a:spcPts val="1420"/>
              </a:lnSpc>
              <a:spcBef>
                <a:spcPts val="2059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0.2</a:t>
            </a:r>
          </a:p>
          <a:p>
            <a:pPr marL="139256" marR="0">
              <a:lnSpc>
                <a:spcPts val="1420"/>
              </a:lnSpc>
              <a:spcBef>
                <a:spcPts val="2083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151848" y="4207176"/>
            <a:ext cx="37742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HQAFPN+CambriaMath"/>
                <a:cs typeface="HQAFPN+CambriaMath"/>
              </a:rPr>
              <a:t>1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990623" y="4515024"/>
            <a:ext cx="4018459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HQAFPN+CambriaMath"/>
                <a:cs typeface="HQAFPN+CambriaMath"/>
              </a:rPr>
              <a:t>!"</a:t>
            </a:r>
            <a:r>
              <a:rPr sz="3200" spc="17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HQAFPN+CambriaMath"/>
                <a:cs typeface="HQAFPN+CambriaMath"/>
              </a:rPr>
              <a:t>=</a:t>
            </a:r>
            <a:r>
              <a:rPr sz="3200" spc="422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HQAFPN+CambriaMath"/>
                <a:cs typeface="HQAFPN+CambriaMath"/>
              </a:rPr>
              <a:t>%</a:t>
            </a:r>
            <a:r>
              <a:rPr sz="3200" spc="-20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HQAFPN+CambriaMath"/>
                <a:cs typeface="HQAFPN+CambriaMath"/>
              </a:rPr>
              <a:t>&amp;</a:t>
            </a:r>
            <a:r>
              <a:rPr sz="3200" spc="141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HQAFPN+CambriaMath"/>
                <a:cs typeface="HQAFPN+CambriaMath"/>
              </a:rPr>
              <a:t>≈</a:t>
            </a:r>
            <a:r>
              <a:rPr sz="3200" spc="8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HQAFPN+CambriaMath"/>
                <a:cs typeface="HQAFPN+CambriaMath"/>
              </a:rPr>
              <a:t>0.75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13665" y="4547616"/>
            <a:ext cx="966825" cy="278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4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232852"/>
                </a:solidFill>
                <a:latin typeface="DRJITI+TradeGothicLTStd"/>
                <a:cs typeface="DRJITI+TradeGothicLTStd"/>
              </a:rPr>
              <a:t>Precision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390542" y="4705927"/>
            <a:ext cx="307007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232852"/>
                </a:solidFill>
                <a:latin typeface="PMNCOV+CambriaMath"/>
                <a:cs typeface="PMNCOV+CambriaMath"/>
              </a:rPr>
              <a:t>!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039135" y="4786296"/>
            <a:ext cx="602857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HQAFPN+CambriaMath"/>
                <a:cs typeface="HQAFPN+CambriaMath"/>
              </a:rPr>
              <a:t>11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557740" y="5141791"/>
            <a:ext cx="703873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60" dirty="0">
                <a:solidFill>
                  <a:srgbClr val="232852"/>
                </a:solidFill>
                <a:latin typeface="PMNCOV+CambriaMath"/>
                <a:cs typeface="PMNCOV+CambriaMath"/>
              </a:rPr>
              <a:t>!"#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826740" y="6114288"/>
            <a:ext cx="245516" cy="218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089048" y="6114288"/>
            <a:ext cx="3040696" cy="218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0.1</a:t>
            </a:r>
            <a:r>
              <a:rPr sz="1200" spc="4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0.2</a:t>
            </a:r>
            <a:r>
              <a:rPr sz="1200" spc="4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0.3</a:t>
            </a:r>
            <a:r>
              <a:rPr sz="1200" spc="4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0.4</a:t>
            </a:r>
            <a:r>
              <a:rPr sz="1200" spc="4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0.5</a:t>
            </a:r>
            <a:r>
              <a:rPr sz="1200" spc="4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0.6</a:t>
            </a:r>
            <a:r>
              <a:rPr sz="1200" spc="4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0.7</a:t>
            </a:r>
            <a:r>
              <a:rPr sz="1200" spc="4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0.8</a:t>
            </a:r>
            <a:r>
              <a:rPr sz="1200" spc="4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0.9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146103" y="6114288"/>
            <a:ext cx="245516" cy="218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1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408411" y="6114288"/>
            <a:ext cx="385206" cy="218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1.1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296696" y="6352032"/>
            <a:ext cx="705916" cy="278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4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232852"/>
                </a:solidFill>
                <a:latin typeface="DRJITI+TradeGothicLTStd"/>
                <a:cs typeface="DRJITI+TradeGothicLTStd"/>
              </a:rPr>
              <a:t>Recall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2236508" y="-19339"/>
            <a:ext cx="99554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Note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that we also add the precision, recall points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of (1, 0)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as the first point in the plot,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and (0, 1)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as the final point in the plot. 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AP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の意味：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The value of the average precision of the detector can be thought of as an average of performance over all score thresholds, allowing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objective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comparison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of the performance of detectors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without having to consider the exact score threshold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that generated those detections. </a:t>
            </a:r>
            <a:endParaRPr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600056" y="5617644"/>
            <a:ext cx="440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1+1+1+1+1+1+0.9+0.8+0.48+0.24+0=8.42</a:t>
            </a:r>
          </a:p>
          <a:p>
            <a:r>
              <a:rPr lang="en-US" altLang="ja-JP" dirty="0" smtClean="0"/>
              <a:t>8.42 / 11 = 0.765</a:t>
            </a:r>
            <a:r>
              <a:rPr lang="ja-JP" altLang="en-US" dirty="0" smtClean="0"/>
              <a:t>になるが</a:t>
            </a:r>
            <a:endParaRPr lang="en-US" altLang="ja-JP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GGCGIA+TradeGothicLTStd-Bd2"/>
                <a:cs typeface="GGCGIA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139340" cy="1687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2D</a:t>
            </a:r>
            <a:r>
              <a:rPr sz="2700" spc="-14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object</a:t>
            </a:r>
            <a:r>
              <a:rPr sz="2700" spc="-1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detection</a:t>
            </a:r>
            <a:r>
              <a:rPr sz="2700" spc="-12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comprises</a:t>
            </a:r>
            <a:r>
              <a:rPr sz="270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of </a:t>
            </a:r>
            <a:r>
              <a:rPr sz="2700" spc="-12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localizing</a:t>
            </a:r>
            <a:r>
              <a:rPr sz="2700" spc="-1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an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object</a:t>
            </a:r>
            <a:r>
              <a:rPr sz="270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determining</a:t>
            </a:r>
            <a:r>
              <a:rPr sz="270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what</a:t>
            </a:r>
            <a:r>
              <a:rPr sz="270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object</a:t>
            </a:r>
            <a:r>
              <a:rPr sz="270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is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2D</a:t>
            </a:r>
            <a:r>
              <a:rPr sz="2700" spc="-14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object</a:t>
            </a:r>
            <a:r>
              <a:rPr sz="2700" spc="-1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detectors are </a:t>
            </a:r>
            <a:r>
              <a:rPr sz="2700" spc="-11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evaluated</a:t>
            </a:r>
            <a:r>
              <a:rPr sz="2700" spc="-12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using</a:t>
            </a:r>
            <a:r>
              <a:rPr sz="270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Average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Precision</a:t>
            </a:r>
            <a:r>
              <a:rPr sz="2700" spc="-1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metric,</a:t>
            </a:r>
            <a:r>
              <a:rPr sz="270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0" dirty="0">
                <a:solidFill>
                  <a:srgbClr val="FF0000"/>
                </a:solidFill>
                <a:latin typeface="REFCTB+TradeGothicLTStd"/>
                <a:cs typeface="REFCTB+TradeGothicLTStd"/>
              </a:rPr>
              <a:t>at </a:t>
            </a:r>
            <a:r>
              <a:rPr sz="2700" dirty="0">
                <a:solidFill>
                  <a:srgbClr val="FF0000"/>
                </a:solidFill>
                <a:latin typeface="REFCTB+TradeGothicLTStd"/>
                <a:cs typeface="REFCTB+TradeGothicLTStd"/>
              </a:rPr>
              <a:t>a</a:t>
            </a:r>
            <a:r>
              <a:rPr sz="2700" spc="-21" dirty="0">
                <a:solidFill>
                  <a:srgbClr val="FF0000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REFCTB+TradeGothicLTStd"/>
                <a:cs typeface="REFCTB+TradeGothicLTStd"/>
              </a:rPr>
              <a:t>specific</a:t>
            </a:r>
            <a:r>
              <a:rPr sz="2700" spc="-10" dirty="0">
                <a:solidFill>
                  <a:srgbClr val="FF0000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8" dirty="0">
                <a:solidFill>
                  <a:srgbClr val="FF0000"/>
                </a:solidFill>
                <a:latin typeface="REFCTB+TradeGothicLTStd"/>
                <a:cs typeface="REFCTB+TradeGothicLTStd"/>
              </a:rPr>
              <a:t>IOU</a:t>
            </a:r>
            <a:r>
              <a:rPr sz="2700" spc="-15" dirty="0">
                <a:solidFill>
                  <a:srgbClr val="FF0000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REFCTB+TradeGothicLTStd"/>
                <a:cs typeface="REFCTB+TradeGothicLTStd"/>
              </a:rPr>
              <a:t>threshold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599954"/>
            <a:ext cx="6636043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Next:</a:t>
            </a:r>
            <a:r>
              <a:rPr sz="2700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 </a:t>
            </a:r>
            <a:r>
              <a:rPr sz="2700" spc="-23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2D</a:t>
            </a:r>
            <a:r>
              <a:rPr sz="2700" spc="-14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object</a:t>
            </a:r>
            <a:r>
              <a:rPr sz="2700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detection</a:t>
            </a:r>
            <a:r>
              <a:rPr sz="2700" spc="-10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using</a:t>
            </a:r>
            <a:r>
              <a:rPr sz="2700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ConvNets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5159896" y="499313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Implementation Resources from Google: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  <a:hlinkClick r:id="rId3"/>
              </a:rPr>
              <a:t>https://github.com/tensorflow/models/tree/master/research/object_detection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1824939"/>
            <a:ext cx="8512453" cy="1021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IPHCRB+TradeGothicLTStd-Bd2"/>
                <a:cs typeface="IPHCRB+TradeGothicLTStd-Bd2"/>
              </a:rPr>
              <a:t>2D Object Detection With Convolutional Neural</a:t>
            </a:r>
          </a:p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IPHCRB+TradeGothicLTStd-Bd2"/>
                <a:cs typeface="IPHCRB+TradeGothicLTStd-Bd2"/>
              </a:rPr>
              <a:t>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4,</a:t>
            </a:r>
            <a:r>
              <a:rPr sz="1600" spc="55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159549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HNJWCF+TradeGothicLTStd-Bd2"/>
                <a:cs typeface="HNJWCF+TradeGothicLTStd-Bd2"/>
              </a:rPr>
              <a:t>The Object Detection Problem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91022" y="3673209"/>
            <a:ext cx="2581027" cy="1693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93" marR="0">
              <a:lnSpc>
                <a:spcPts val="4468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FF0000"/>
                </a:solidFill>
                <a:latin typeface="HNCCSK+ArialMT"/>
                <a:cs typeface="HNCCSK+ArialMT"/>
              </a:rPr>
              <a:t>Car</a:t>
            </a:r>
          </a:p>
          <a:p>
            <a:pPr marL="0" marR="0">
              <a:lnSpc>
                <a:spcPts val="427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00FFFF"/>
                </a:solidFill>
                <a:latin typeface="HNCCSK+ArialMT"/>
                <a:cs typeface="HNCCSK+ArialMT"/>
              </a:rPr>
              <a:t>Truck</a:t>
            </a:r>
          </a:p>
          <a:p>
            <a:pPr marL="1" marR="0">
              <a:lnSpc>
                <a:spcPts val="4295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FFFF00"/>
                </a:solidFill>
                <a:latin typeface="HNCCSK+ArialMT"/>
                <a:cs typeface="HNCCSK+ArialMT"/>
              </a:rPr>
              <a:t>Pedestrian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01024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ROOHHR+TradeGothicLTStd-Bd2"/>
                <a:cs typeface="ROOHHR+TradeGothicLTStd-Bd2"/>
              </a:rPr>
              <a:t>ConvNets For 2D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76390" y="2568912"/>
            <a:ext cx="970499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Prior Boxes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44276" y="3026186"/>
            <a:ext cx="747449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Image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60264" y="3026186"/>
            <a:ext cx="1893382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Output</a:t>
            </a:r>
            <a:r>
              <a:rPr sz="1750" spc="-1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Detections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57908" y="3813805"/>
            <a:ext cx="1416134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Feature Extractor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23651" y="3813805"/>
            <a:ext cx="1781586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Output Layers</a:t>
            </a:r>
            <a:r>
              <a:rPr sz="1400" spc="17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NMS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3503712" y="4898238"/>
            <a:ext cx="86882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architecture takes as an input an image and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 set of manually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crafted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prior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boxes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a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set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of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fully connected layers take as an input, the output of the feature extractor and provide a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location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refinement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of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each 2D prior </a:t>
            </a: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box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as well as a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classification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non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maximum suppression is performed on the output of the fully connected layers to generate the final detections. </a:t>
            </a:r>
            <a:endParaRPr lang="ja-JP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44413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PKEFHV+TradeGothicLTStd-Bd2"/>
                <a:cs typeface="PKEFHV+TradeGothicLTStd-Bd2"/>
              </a:rPr>
              <a:t>The Feature Extractor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76390" y="2568912"/>
            <a:ext cx="970499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Prior Boxes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44276" y="3026186"/>
            <a:ext cx="747449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Image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60264" y="3026186"/>
            <a:ext cx="1893382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Output</a:t>
            </a:r>
            <a:r>
              <a:rPr sz="1750" spc="-1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Detections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57908" y="3813805"/>
            <a:ext cx="1416134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Feature Extractor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23651" y="3813805"/>
            <a:ext cx="1781586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Output Layers</a:t>
            </a:r>
            <a:r>
              <a:rPr sz="1400" spc="17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NMS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44413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PKEFHV+TradeGothicLTStd-Bd2"/>
                <a:cs typeface="PKEFHV+TradeGothicLTStd-Bd2"/>
              </a:rPr>
              <a:t>The Feature Extractor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7802337" cy="37694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Feature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extractors are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the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most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computationally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expensive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component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of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the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25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2D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object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detector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The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output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of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feature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extractors </a:t>
            </a: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usually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has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much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7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lower</a:t>
            </a:r>
            <a:r>
              <a:rPr sz="2700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width</a:t>
            </a:r>
            <a:r>
              <a:rPr sz="2700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and</a:t>
            </a:r>
            <a:r>
              <a:rPr sz="2700" spc="-10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height</a:t>
            </a:r>
            <a:r>
              <a:rPr sz="2700" spc="-20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than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those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of </a:t>
            </a: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the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input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image,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but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7" dirty="0">
                <a:solidFill>
                  <a:srgbClr val="FF0000"/>
                </a:solidFill>
                <a:latin typeface="QHVHGQ+TradeGothicLTStd"/>
                <a:cs typeface="QHVHGQ+TradeGothicLTStd"/>
              </a:rPr>
              <a:t>much</a:t>
            </a:r>
            <a:r>
              <a:rPr sz="2700" dirty="0">
                <a:solidFill>
                  <a:srgbClr val="FF000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VVTKTP+TradeGothicLTStd-Bd2"/>
                <a:cs typeface="VVTKTP+TradeGothicLTStd-Bd2"/>
              </a:rPr>
              <a:t>greater</a:t>
            </a:r>
            <a:r>
              <a:rPr sz="2700" spc="-10" dirty="0">
                <a:solidFill>
                  <a:srgbClr val="FF0000"/>
                </a:solidFill>
                <a:latin typeface="VVTKTP+TradeGothicLTStd-Bd2"/>
                <a:cs typeface="VVTKTP+TradeGothicLTStd-Bd2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VVTKTP+TradeGothicLTStd-Bd2"/>
                <a:cs typeface="VVTKTP+TradeGothicLTStd-Bd2"/>
              </a:rPr>
              <a:t>depth</a:t>
            </a:r>
          </a:p>
          <a:p>
            <a:pPr marL="0" marR="0">
              <a:lnSpc>
                <a:spcPts val="3196"/>
              </a:lnSpc>
              <a:spcBef>
                <a:spcPts val="197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Very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active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area of research, </a:t>
            </a:r>
            <a:r>
              <a:rPr sz="2700" spc="-17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with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new</a:t>
            </a:r>
            <a:r>
              <a:rPr sz="2700" spc="-25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extractors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proposed</a:t>
            </a: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on</a:t>
            </a:r>
            <a:r>
              <a:rPr sz="2700" spc="-14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regular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basis</a:t>
            </a:r>
          </a:p>
          <a:p>
            <a:pPr marL="0" marR="0">
              <a:lnSpc>
                <a:spcPts val="3256"/>
              </a:lnSpc>
              <a:spcBef>
                <a:spcPts val="115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Most</a:t>
            </a:r>
            <a:r>
              <a:rPr sz="2700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 </a:t>
            </a:r>
            <a:r>
              <a:rPr sz="2700" spc="-18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common</a:t>
            </a:r>
            <a:r>
              <a:rPr sz="2700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extractors</a:t>
            </a:r>
            <a:r>
              <a:rPr sz="2700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are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:</a:t>
            </a:r>
            <a:r>
              <a:rPr sz="2700" spc="-2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21" dirty="0">
                <a:solidFill>
                  <a:srgbClr val="4A8DF1"/>
                </a:solidFill>
                <a:latin typeface="QHVHGQ+TradeGothicLTStd"/>
                <a:cs typeface="QHVHGQ+TradeGothicLTStd"/>
              </a:rPr>
              <a:t>VGG</a:t>
            </a:r>
            <a:r>
              <a:rPr sz="2700" dirty="0">
                <a:solidFill>
                  <a:srgbClr val="001F5F"/>
                </a:solidFill>
                <a:latin typeface="QHVHGQ+TradeGothicLTStd"/>
                <a:cs typeface="QHVHGQ+TradeGothicLTStd"/>
              </a:rPr>
              <a:t>,</a:t>
            </a:r>
            <a:r>
              <a:rPr sz="2700" spc="-21" dirty="0">
                <a:solidFill>
                  <a:srgbClr val="001F5F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QHVHGQ+TradeGothicLTStd"/>
                <a:cs typeface="QHVHGQ+TradeGothicLTStd"/>
              </a:rPr>
              <a:t>ResNet</a:t>
            </a:r>
            <a:r>
              <a:rPr sz="2700" spc="-15" dirty="0">
                <a:solidFill>
                  <a:srgbClr val="001F5F"/>
                </a:solidFill>
                <a:latin typeface="QHVHGQ+TradeGothicLTStd"/>
                <a:cs typeface="QHVHGQ+TradeGothicLTStd"/>
              </a:rPr>
              <a:t>,</a:t>
            </a:r>
            <a:r>
              <a:rPr sz="2700" dirty="0">
                <a:solidFill>
                  <a:srgbClr val="001F5F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HVHGQ+TradeGothicLTStd"/>
                <a:cs typeface="QHVHGQ+TradeGothicLTStd"/>
              </a:rPr>
              <a:t>and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FF0000"/>
                </a:solidFill>
                <a:latin typeface="QHVHGQ+TradeGothicLTStd"/>
                <a:cs typeface="QHVHGQ+TradeGothicLTStd"/>
              </a:rPr>
              <a:t>Inception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8212867" y="2504890"/>
            <a:ext cx="3960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the output’s depth is usually two to three orders of magnitude greater than that of the input image. </a:t>
            </a:r>
            <a:endParaRPr lang="ja-JP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571237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BNUSIB+TradeGothicLTStd-Bd2"/>
                <a:cs typeface="BNUSIB+TradeGothicLTStd-Bd2"/>
              </a:rPr>
              <a:t>VGG Feature Extractor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261274" cy="212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Alternating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convolutional</a:t>
            </a:r>
            <a:r>
              <a:rPr sz="2700" spc="-12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and </a:t>
            </a:r>
            <a:r>
              <a:rPr sz="2700" spc="-12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pooling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layers</a:t>
            </a:r>
          </a:p>
          <a:p>
            <a:pPr marL="0" marR="0">
              <a:lnSpc>
                <a:spcPts val="3196"/>
              </a:lnSpc>
              <a:spcBef>
                <a:spcPts val="18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All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WBBWVA+TradeGothicLTStd"/>
                <a:cs typeface="WBBWVA+TradeGothicLTStd"/>
              </a:rPr>
              <a:t>convolutional</a:t>
            </a:r>
            <a:r>
              <a:rPr sz="2700" spc="-12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layers</a:t>
            </a:r>
            <a:r>
              <a:rPr sz="2700" spc="-1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are of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size</a:t>
            </a:r>
            <a:r>
              <a:rPr sz="2700" spc="-1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20" dirty="0">
                <a:solidFill>
                  <a:srgbClr val="FF0000"/>
                </a:solidFill>
                <a:latin typeface="WBBWVA+TradeGothicLTStd"/>
                <a:cs typeface="WBBWVA+TradeGothicLTStd"/>
              </a:rPr>
              <a:t>3x3xK</a:t>
            </a:r>
            <a:r>
              <a:rPr sz="2700" spc="-2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,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stride</a:t>
            </a:r>
          </a:p>
          <a:p>
            <a:pPr marL="285750" marR="0">
              <a:lnSpc>
                <a:spcPts val="3196"/>
              </a:lnSpc>
              <a:spcBef>
                <a:spcPts val="19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1</a:t>
            </a:r>
            <a:r>
              <a:rPr sz="2700" spc="-36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and 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1</a:t>
            </a:r>
            <a:r>
              <a:rPr sz="2700" spc="-36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zero-padding</a:t>
            </a:r>
          </a:p>
          <a:p>
            <a:pPr marL="0" marR="0">
              <a:lnSpc>
                <a:spcPts val="3256"/>
              </a:lnSpc>
              <a:spcBef>
                <a:spcPts val="14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All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WBBWVA+TradeGothicLTStd"/>
                <a:cs typeface="WBBWVA+TradeGothicLTStd"/>
              </a:rPr>
              <a:t>pooling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layers</a:t>
            </a:r>
            <a:r>
              <a:rPr sz="2700" spc="-1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use</a:t>
            </a:r>
            <a:r>
              <a:rPr sz="2700" spc="-1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the</a:t>
            </a:r>
            <a:r>
              <a:rPr sz="2700" spc="-18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PCAPJR+TradeGothicLTStd-Bd2"/>
                <a:cs typeface="PCAPJR+TradeGothicLTStd-Bd2"/>
              </a:rPr>
              <a:t>max</a:t>
            </a:r>
            <a:r>
              <a:rPr sz="2700" spc="14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function,</a:t>
            </a:r>
            <a:r>
              <a:rPr sz="2700" spc="-1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and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are of</a:t>
            </a:r>
          </a:p>
          <a:p>
            <a:pPr marL="285750" marR="0">
              <a:lnSpc>
                <a:spcPts val="3196"/>
              </a:lnSpc>
              <a:spcBef>
                <a:spcPts val="5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size</a:t>
            </a:r>
            <a:r>
              <a:rPr sz="2700" spc="-1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20" dirty="0">
                <a:solidFill>
                  <a:srgbClr val="FF0000"/>
                </a:solidFill>
                <a:latin typeface="WBBWVA+TradeGothicLTStd"/>
                <a:cs typeface="WBBWVA+TradeGothicLTStd"/>
              </a:rPr>
              <a:t>2x2</a:t>
            </a:r>
            <a:r>
              <a:rPr sz="2700" spc="-2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,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WBBWVA+TradeGothicLTStd"/>
                <a:cs typeface="WBBWVA+TradeGothicLTStd"/>
              </a:rPr>
              <a:t>stride</a:t>
            </a:r>
            <a:r>
              <a:rPr sz="2700" spc="-10" dirty="0">
                <a:solidFill>
                  <a:srgbClr val="FF0000"/>
                </a:solidFill>
                <a:latin typeface="WBBWVA+TradeGothicLTStd"/>
                <a:cs typeface="WBBWVA+TradeGothicLTStd"/>
              </a:rPr>
              <a:t> </a:t>
            </a:r>
            <a:r>
              <a:rPr sz="2700" dirty="0">
                <a:solidFill>
                  <a:srgbClr val="FF0000"/>
                </a:solidFill>
                <a:latin typeface="WBBWVA+TradeGothicLTStd"/>
                <a:cs typeface="WBBWVA+TradeGothicLTStd"/>
              </a:rPr>
              <a:t>2</a:t>
            </a:r>
            <a:r>
              <a:rPr sz="2700" spc="-36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and </a:t>
            </a:r>
            <a:r>
              <a:rPr sz="2700" spc="-14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no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padding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653325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SWGOKJ+TradeGothicLTStd-Bd2"/>
                <a:cs typeface="SWGOKJ+TradeGothicLTStd-Bd2"/>
              </a:rPr>
              <a:t>Brief History of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000898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LUBSVI+ArialMT"/>
                <a:cs typeface="LUBSV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2001</a:t>
            </a:r>
            <a:r>
              <a:rPr sz="2700" spc="-11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–</a:t>
            </a:r>
            <a:r>
              <a:rPr sz="2700" spc="-23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Viola,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Jones</a:t>
            </a:r>
            <a:r>
              <a:rPr sz="2700" spc="-15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–</a:t>
            </a:r>
            <a:r>
              <a:rPr sz="2700" spc="-23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Viola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Jones</a:t>
            </a:r>
            <a:r>
              <a:rPr sz="2700" spc="-1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Object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Detection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9415" y="1904999"/>
            <a:ext cx="1771573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Framework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2767583"/>
            <a:ext cx="7119721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LUBSVI+ArialMT"/>
                <a:cs typeface="LUBSV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2005</a:t>
            </a:r>
            <a:r>
              <a:rPr sz="2700" spc="-11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–</a:t>
            </a:r>
            <a:r>
              <a:rPr sz="2700" spc="-23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Dalal,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Triggs</a:t>
            </a:r>
            <a:r>
              <a:rPr sz="2700" spc="-12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–</a:t>
            </a:r>
            <a:r>
              <a:rPr sz="2700" spc="-23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Histogram</a:t>
            </a:r>
            <a:r>
              <a:rPr sz="2700" spc="-2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of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Oriented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9415" y="3176016"/>
            <a:ext cx="1581264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Gradients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3665" y="4038600"/>
            <a:ext cx="7459862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LUBSVI+ArialMT"/>
                <a:cs typeface="LUBSV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2012</a:t>
            </a:r>
            <a:r>
              <a:rPr sz="2700" spc="-11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–</a:t>
            </a:r>
            <a:r>
              <a:rPr sz="2700" spc="-23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Krizhevsky,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Sutskever,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Hinton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-</a:t>
            </a:r>
            <a:r>
              <a:rPr sz="2700" spc="-23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Alexnet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544134" y="6445180"/>
            <a:ext cx="1140866" cy="321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LUBSVI+ArialMT"/>
                <a:cs typeface="LUBSVI+ArialMT"/>
              </a:rPr>
              <a:t>Imagene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3900979" y="2016795"/>
            <a:ext cx="168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face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detection. </a:t>
            </a:r>
            <a:endParaRPr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3868740" y="3325334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pedestrian detection. </a:t>
            </a:r>
            <a:endParaRPr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5231904" y="5286817"/>
            <a:ext cx="3240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>
                <a:solidFill>
                  <a:srgbClr val="000000"/>
                </a:solidFill>
                <a:latin typeface="XFJVBI+HelveticaNeue"/>
              </a:rPr>
              <a:t>in 2012, it was the only deep learning-based entry in the challenge. </a:t>
            </a:r>
            <a:endParaRPr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456040" y="3325334"/>
            <a:ext cx="1517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SIFT</a:t>
            </a:r>
            <a:r>
              <a:rPr kumimoji="1" lang="ja-JP" altLang="en-US" dirty="0" smtClean="0"/>
              <a:t>は</a:t>
            </a:r>
            <a:r>
              <a:rPr kumimoji="1" lang="en-US" altLang="ja-JP" dirty="0" smtClean="0"/>
              <a:t>HOG</a:t>
            </a:r>
            <a:r>
              <a:rPr kumimoji="1" lang="ja-JP" altLang="en-US" dirty="0" smtClean="0"/>
              <a:t>を使っている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571237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BNUSIB+TradeGothicLTStd-Bd2"/>
                <a:cs typeface="BNUSIB+TradeGothicLTStd-Bd2"/>
              </a:rPr>
              <a:t>VGG Feature Extractor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524477"/>
            <a:ext cx="272448" cy="421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1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227149" y="2327492"/>
            <a:ext cx="1374549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$</a:t>
            </a:r>
            <a:r>
              <a:rPr sz="1500" spc="103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500" spc="47" dirty="0">
                <a:solidFill>
                  <a:srgbClr val="001F5F"/>
                </a:solidFill>
                <a:latin typeface="ALEQNV+CambriaMath"/>
                <a:cs typeface="ALEQNV+CambriaMath"/>
              </a:rPr>
              <a:t>'()*×,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282961" y="2327492"/>
            <a:ext cx="125030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spc="43" dirty="0" smtClean="0">
                <a:solidFill>
                  <a:srgbClr val="001F5F"/>
                </a:solidFill>
                <a:latin typeface="ALEQNV+CambriaMath"/>
                <a:cs typeface="ALEQNV+CambriaMath"/>
              </a:rPr>
              <a:t>.</a:t>
            </a:r>
            <a:r>
              <a:rPr sz="1950" spc="20" baseline="-20799" dirty="0" smtClean="0">
                <a:solidFill>
                  <a:srgbClr val="001F5F"/>
                </a:solidFill>
                <a:latin typeface="ALEQNV+CambriaMath"/>
                <a:cs typeface="ALEQNV+CambriaMath"/>
              </a:rPr>
              <a:t>%&amp;</a:t>
            </a:r>
            <a:r>
              <a:rPr sz="1500" spc="40" dirty="0" smtClean="0">
                <a:solidFill>
                  <a:srgbClr val="001F5F"/>
                </a:solidFill>
                <a:latin typeface="ALEQNV+CambriaMath"/>
                <a:cs typeface="ALEQNV+CambriaMath"/>
              </a:rPr>
              <a:t>'/)*×</a:t>
            </a:r>
            <a:r>
              <a:rPr sz="1500" spc="40" dirty="0">
                <a:solidFill>
                  <a:srgbClr val="001F5F"/>
                </a:solidFill>
                <a:latin typeface="ALEQNV+CambriaMath"/>
                <a:cs typeface="ALEQNV+CambriaMath"/>
              </a:rPr>
              <a:t>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85470" y="2413582"/>
            <a:ext cx="1316398" cy="37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!</a:t>
            </a:r>
            <a:r>
              <a:rPr sz="2100" spc="27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519628" y="2413582"/>
            <a:ext cx="838053" cy="35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+</a:t>
            </a:r>
            <a:r>
              <a:rPr sz="2100" spc="-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1</a:t>
            </a:r>
            <a:r>
              <a:rPr sz="2100" spc="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445202" y="2413582"/>
            <a:ext cx="1378700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+</a:t>
            </a:r>
            <a:r>
              <a:rPr sz="2100" spc="-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1</a:t>
            </a:r>
            <a:r>
              <a:rPr sz="2100" spc="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  <a:r>
              <a:rPr sz="2100" spc="8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34" dirty="0">
                <a:solidFill>
                  <a:srgbClr val="FF0000"/>
                </a:solidFill>
                <a:latin typeface="SPLFTW+CambriaMath"/>
                <a:cs typeface="SPLFTW+CambriaMath"/>
              </a:rPr>
              <a:t>!</a:t>
            </a:r>
            <a:r>
              <a:rPr sz="2250" spc="18" baseline="-20571" dirty="0">
                <a:solidFill>
                  <a:srgbClr val="FF0000"/>
                </a:solidFill>
                <a:latin typeface="ALEQNV+CambriaMath"/>
                <a:cs typeface="ALEQNV+CambriaMath"/>
              </a:rPr>
              <a:t>%&amp;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386899" y="2403356"/>
            <a:ext cx="320482" cy="231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4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002A5B"/>
                </a:solidFill>
                <a:latin typeface="ALEQNV+CambriaMath"/>
                <a:cs typeface="ALEQNV+CambriaMath"/>
              </a:rPr>
              <a:t>%&amp;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786520" y="2623147"/>
            <a:ext cx="25769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-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776801" y="2623147"/>
            <a:ext cx="26262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0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539825" y="2540851"/>
            <a:ext cx="47366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spc="34" dirty="0">
                <a:solidFill>
                  <a:srgbClr val="001F5F"/>
                </a:solidFill>
                <a:latin typeface="ALEQNV+CambriaMath"/>
                <a:cs typeface="ALEQNV+CambriaMath"/>
              </a:rPr>
              <a:t>!"#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173174" y="2821267"/>
            <a:ext cx="1336449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.</a:t>
            </a:r>
            <a:r>
              <a:rPr sz="1500" spc="10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500" spc="47" dirty="0">
                <a:solidFill>
                  <a:srgbClr val="001F5F"/>
                </a:solidFill>
                <a:latin typeface="ALEQNV+CambriaMath"/>
                <a:cs typeface="ALEQNV+CambriaMath"/>
              </a:rPr>
              <a:t>'()*×,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190886" y="2821267"/>
            <a:ext cx="125030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.</a:t>
            </a:r>
            <a:r>
              <a:rPr sz="1500" spc="10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500" spc="40" dirty="0">
                <a:solidFill>
                  <a:srgbClr val="001F5F"/>
                </a:solidFill>
                <a:latin typeface="ALEQNV+CambriaMath"/>
                <a:cs typeface="ALEQNV+CambriaMath"/>
              </a:rPr>
              <a:t>'/)*×0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328749" y="2885027"/>
            <a:ext cx="320482" cy="231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4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001F5F"/>
                </a:solidFill>
                <a:latin typeface="ALEQNV+CambriaMath"/>
                <a:cs typeface="ALEQNV+CambriaMath"/>
              </a:rPr>
              <a:t>%&amp;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346461" y="2885027"/>
            <a:ext cx="320482" cy="231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4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001F5F"/>
                </a:solidFill>
                <a:latin typeface="ALEQNV+CambriaMath"/>
                <a:cs typeface="ALEQNV+CambriaMath"/>
              </a:rPr>
              <a:t>%&amp;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31"/>
              <p:cNvSpPr txBox="1"/>
              <p:nvPr/>
            </p:nvSpPr>
            <p:spPr>
              <a:xfrm>
                <a:off x="985470" y="2907358"/>
                <a:ext cx="1442758" cy="32060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2461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100" dirty="0" smtClean="0">
                    <a:solidFill>
                      <a:srgbClr val="001F5F"/>
                    </a:solidFill>
                    <a:latin typeface="CCTRIC+CourierNewPSMT"/>
                    <a:cs typeface="CCTRIC+CourierNewPSMT"/>
                  </a:rPr>
                  <a:t>o</a:t>
                </a:r>
                <a:r>
                  <a:rPr lang="en-US" sz="2100" spc="-100" dirty="0">
                    <a:solidFill>
                      <a:srgbClr val="001F5F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pc="-100" smtClean="0">
                            <a:solidFill>
                              <a:srgbClr val="001F5F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100" b="0" i="1" spc="-100" smtClean="0">
                            <a:solidFill>
                              <a:srgbClr val="001F5F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𝐻</m:t>
                        </m:r>
                      </m:e>
                      <m:sub>
                        <m:r>
                          <a:rPr lang="en-US" sz="2100" b="0" i="1" spc="-100" smtClean="0">
                            <a:solidFill>
                              <a:srgbClr val="001F5F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100" spc="-911" dirty="0" smtClean="0">
                    <a:solidFill>
                      <a:srgbClr val="002A5B"/>
                    </a:solidFill>
                    <a:latin typeface="SPLFTW+CambriaMath"/>
                    <a:cs typeface="SPLFTW+CambriaMath"/>
                  </a:rPr>
                  <a:t>    =</a:t>
                </a:r>
                <a:endParaRPr sz="2100" dirty="0">
                  <a:solidFill>
                    <a:srgbClr val="002A5B"/>
                  </a:solidFill>
                  <a:latin typeface="SPLFTW+CambriaMath"/>
                  <a:cs typeface="SPLFTW+CambriaMath"/>
                </a:endParaRPr>
              </a:p>
            </p:txBody>
          </p:sp>
        </mc:Choice>
        <mc:Fallback xmlns="">
          <p:sp>
            <p:nvSpPr>
              <p:cNvPr id="31" name="object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70" y="2907358"/>
                <a:ext cx="1442758" cy="320601"/>
              </a:xfrm>
              <a:prstGeom prst="rect">
                <a:avLst/>
              </a:prstGeom>
              <a:blipFill>
                <a:blip r:embed="rId3"/>
                <a:stretch>
                  <a:fillRect l="-11441" t="-33962" b="-509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bject 32"/>
          <p:cNvSpPr txBox="1"/>
          <p:nvPr/>
        </p:nvSpPr>
        <p:spPr>
          <a:xfrm>
            <a:off x="3427553" y="2907358"/>
            <a:ext cx="838053" cy="35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+</a:t>
            </a:r>
            <a:r>
              <a:rPr sz="2100" spc="-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1</a:t>
            </a:r>
            <a:r>
              <a:rPr sz="2100" spc="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353127" y="2907358"/>
            <a:ext cx="1324725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3150" baseline="28800" dirty="0">
                <a:solidFill>
                  <a:srgbClr val="001F5F"/>
                </a:solidFill>
                <a:latin typeface="SPLFTW+CambriaMath"/>
                <a:cs typeface="SPLFTW+CambriaMath"/>
              </a:rPr>
              <a:t>+</a:t>
            </a:r>
            <a:r>
              <a:rPr sz="3150" spc="-294" baseline="288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150" baseline="28800" dirty="0">
                <a:solidFill>
                  <a:srgbClr val="001F5F"/>
                </a:solidFill>
                <a:latin typeface="SPLFTW+CambriaMath"/>
                <a:cs typeface="SPLFTW+CambriaMath"/>
              </a:rPr>
              <a:t>1</a:t>
            </a:r>
            <a:r>
              <a:rPr sz="3150" spc="-182" baseline="288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150" baseline="288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  <a:r>
              <a:rPr sz="3150" spc="-175" baseline="288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150" spc="20" baseline="28800" dirty="0">
                <a:solidFill>
                  <a:srgbClr val="FF0000"/>
                </a:solidFill>
                <a:latin typeface="SPLFTW+CambriaMath"/>
                <a:cs typeface="SPLFTW+CambriaMath"/>
              </a:rPr>
              <a:t>%</a:t>
            </a:r>
            <a:r>
              <a:rPr sz="1500" spc="18" dirty="0">
                <a:solidFill>
                  <a:srgbClr val="FF0000"/>
                </a:solidFill>
                <a:latin typeface="ALEQNV+CambriaMath"/>
                <a:cs typeface="ALEQNV+CambriaMath"/>
              </a:rPr>
              <a:t>%&amp;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713495" y="3116923"/>
            <a:ext cx="25769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-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4684726" y="3116923"/>
            <a:ext cx="26262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985470" y="3340174"/>
            <a:ext cx="1516799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23" dirty="0">
                <a:solidFill>
                  <a:srgbClr val="001F5F"/>
                </a:solidFill>
                <a:latin typeface="SPLFTW+CambriaMath"/>
                <a:cs typeface="SPLFTW+CambriaMath"/>
              </a:rPr>
              <a:t>&amp;</a:t>
            </a:r>
            <a:r>
              <a:rPr sz="2250" spc="34" baseline="-20571" dirty="0">
                <a:solidFill>
                  <a:srgbClr val="001F5F"/>
                </a:solidFill>
                <a:latin typeface="ALEQNV+CambriaMath"/>
                <a:cs typeface="ALEQNV+CambriaMath"/>
              </a:rPr>
              <a:t>!"#</a:t>
            </a:r>
            <a:r>
              <a:rPr sz="2250" spc="105" baseline="-2057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  <a:r>
              <a:rPr sz="2100" spc="8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0000"/>
                </a:solidFill>
                <a:latin typeface="SPLFTW+CambriaMath"/>
                <a:cs typeface="SPLFTW+CambriaMath"/>
              </a:rPr>
              <a:t>'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13665" y="3669791"/>
            <a:ext cx="7882508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All</a:t>
            </a:r>
            <a:r>
              <a:rPr sz="270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pooling</a:t>
            </a:r>
            <a:r>
              <a:rPr sz="270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layers</a:t>
            </a:r>
            <a:r>
              <a:rPr sz="2700" spc="-1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use</a:t>
            </a:r>
            <a:r>
              <a:rPr sz="2700" spc="-1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max</a:t>
            </a:r>
            <a:r>
              <a:rPr sz="270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function,</a:t>
            </a:r>
            <a:r>
              <a:rPr sz="2700" spc="-1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and </a:t>
            </a:r>
            <a:r>
              <a:rPr sz="2700" spc="-1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are of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799415" y="4078223"/>
            <a:ext cx="5962291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size</a:t>
            </a:r>
            <a:r>
              <a:rPr sz="2700" spc="-1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2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2x2,</a:t>
            </a:r>
            <a:r>
              <a:rPr sz="270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stride</a:t>
            </a:r>
            <a:r>
              <a:rPr sz="2700" spc="-1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2</a:t>
            </a:r>
            <a:r>
              <a:rPr sz="2700" spc="-36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and </a:t>
            </a:r>
            <a:r>
              <a:rPr sz="2700" spc="-14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no</a:t>
            </a:r>
            <a:r>
              <a:rPr sz="270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padding.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227149" y="4497667"/>
            <a:ext cx="841957" cy="29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spc="50" dirty="0">
                <a:solidFill>
                  <a:srgbClr val="001F5F"/>
                </a:solidFill>
                <a:latin typeface="ALEQNV+CambriaMath"/>
                <a:cs typeface="ALEQNV+CambriaMath"/>
              </a:rPr>
              <a:t>$</a:t>
            </a:r>
            <a:r>
              <a:rPr sz="1950" spc="20" baseline="-20799" dirty="0">
                <a:solidFill>
                  <a:srgbClr val="001F5F"/>
                </a:solidFill>
                <a:latin typeface="ALEQNV+CambriaMath"/>
                <a:cs typeface="ALEQNV+CambriaMath"/>
              </a:rPr>
              <a:t>%&amp;</a:t>
            </a:r>
            <a:r>
              <a:rPr sz="1500" spc="46" dirty="0">
                <a:solidFill>
                  <a:srgbClr val="001F5F"/>
                </a:solidFill>
                <a:latin typeface="ALEQNV+CambriaMath"/>
                <a:cs typeface="ALEQNV+CambriaMath"/>
              </a:rPr>
              <a:t>'(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3749688" y="4497667"/>
            <a:ext cx="816917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$</a:t>
            </a:r>
            <a:r>
              <a:rPr sz="1500" spc="103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'</a:t>
            </a:r>
            <a:r>
              <a:rPr sz="15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*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5111700" y="4497667"/>
            <a:ext cx="643392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175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spc="50" dirty="0">
                <a:solidFill>
                  <a:srgbClr val="FF0000"/>
                </a:solidFill>
                <a:latin typeface="ALEQNV+CambriaMath"/>
                <a:cs typeface="ALEQNV+CambriaMath"/>
              </a:rPr>
              <a:t>$</a:t>
            </a:r>
            <a:r>
              <a:rPr sz="1950" baseline="-20799" dirty="0">
                <a:solidFill>
                  <a:srgbClr val="FF0000"/>
                </a:solidFill>
                <a:latin typeface="ALEQNV+CambriaMath"/>
                <a:cs typeface="ALEQNV+CambriaMath"/>
              </a:rPr>
              <a:t>%&amp;</a:t>
            </a:r>
          </a:p>
          <a:p>
            <a:pPr marL="254889" marR="0">
              <a:lnSpc>
                <a:spcPts val="1758"/>
              </a:lnSpc>
              <a:spcBef>
                <a:spcPts val="251"/>
              </a:spcBef>
              <a:spcAft>
                <a:spcPts val="0"/>
              </a:spcAft>
            </a:pPr>
            <a:r>
              <a:rPr sz="1500" dirty="0">
                <a:solidFill>
                  <a:srgbClr val="FF0000"/>
                </a:solidFill>
                <a:latin typeface="ALEQNV+CambriaMath"/>
                <a:cs typeface="ALEQNV+CambriaMath"/>
              </a:rPr>
              <a:t>1</a:t>
            </a:r>
          </a:p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2250" spc="43" baseline="24000" dirty="0">
                <a:solidFill>
                  <a:srgbClr val="FF0000"/>
                </a:solidFill>
                <a:latin typeface="ALEQNV+CambriaMath"/>
                <a:cs typeface="ALEQNV+CambriaMath"/>
              </a:rPr>
              <a:t>.</a:t>
            </a:r>
            <a:r>
              <a:rPr sz="1300" dirty="0">
                <a:solidFill>
                  <a:srgbClr val="FF0000"/>
                </a:solidFill>
                <a:latin typeface="ALEQNV+CambriaMath"/>
                <a:cs typeface="ALEQNV+CambriaMath"/>
              </a:rPr>
              <a:t>%&amp;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943363" y="4561426"/>
            <a:ext cx="320482" cy="231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4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001F5F"/>
                </a:solidFill>
                <a:latin typeface="ALEQNV+CambriaMath"/>
                <a:cs typeface="ALEQNV+CambriaMath"/>
              </a:rPr>
              <a:t>%&amp;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985470" y="4583758"/>
            <a:ext cx="1316398" cy="37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!</a:t>
            </a:r>
            <a:r>
              <a:rPr sz="2100" spc="27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2986355" y="4583758"/>
            <a:ext cx="838053" cy="35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+</a:t>
            </a:r>
            <a:r>
              <a:rPr sz="2100" spc="-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1</a:t>
            </a:r>
            <a:r>
              <a:rPr sz="2100" spc="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4478542" y="4583758"/>
            <a:ext cx="838053" cy="35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+</a:t>
            </a:r>
            <a:r>
              <a:rPr sz="2100" spc="-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1</a:t>
            </a:r>
            <a:r>
              <a:rPr sz="2100" spc="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539825" y="4711027"/>
            <a:ext cx="47366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spc="34" dirty="0">
                <a:solidFill>
                  <a:srgbClr val="001F5F"/>
                </a:solidFill>
                <a:latin typeface="ALEQNV+CambriaMath"/>
                <a:cs typeface="ALEQNV+CambriaMath"/>
              </a:rPr>
              <a:t>!"#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519884" y="4793323"/>
            <a:ext cx="25769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-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4026803" y="4793323"/>
            <a:ext cx="26262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*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173174" y="4994491"/>
            <a:ext cx="803857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.</a:t>
            </a:r>
            <a:r>
              <a:rPr sz="1500" spc="10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500" spc="46" dirty="0">
                <a:solidFill>
                  <a:srgbClr val="001F5F"/>
                </a:solidFill>
                <a:latin typeface="ALEQNV+CambriaMath"/>
                <a:cs typeface="ALEQNV+CambriaMath"/>
              </a:rPr>
              <a:t>'(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3657613" y="4994491"/>
            <a:ext cx="778817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.</a:t>
            </a:r>
            <a:r>
              <a:rPr sz="1500" spc="10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'</a:t>
            </a:r>
            <a:r>
              <a:rPr sz="15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*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2328749" y="5058250"/>
            <a:ext cx="320482" cy="231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4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001F5F"/>
                </a:solidFill>
                <a:latin typeface="ALEQNV+CambriaMath"/>
                <a:cs typeface="ALEQNV+CambriaMath"/>
              </a:rPr>
              <a:t>%&amp;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3813188" y="5058250"/>
            <a:ext cx="320482" cy="231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4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001F5F"/>
                </a:solidFill>
                <a:latin typeface="ALEQNV+CambriaMath"/>
                <a:cs typeface="ALEQNV+CambriaMath"/>
              </a:rPr>
              <a:t>%&amp;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985470" y="5080582"/>
            <a:ext cx="1262423" cy="37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%</a:t>
            </a:r>
            <a:r>
              <a:rPr sz="2100" spc="272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2894280" y="5080582"/>
            <a:ext cx="838053" cy="35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+</a:t>
            </a:r>
            <a:r>
              <a:rPr sz="2100" spc="-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1</a:t>
            </a:r>
            <a:r>
              <a:rPr sz="2100" spc="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4348367" y="5080582"/>
            <a:ext cx="838053" cy="35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+</a:t>
            </a:r>
            <a:r>
              <a:rPr sz="2100" spc="-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1</a:t>
            </a:r>
            <a:r>
              <a:rPr sz="2100" spc="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485850" y="5207851"/>
            <a:ext cx="47366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spc="34" dirty="0">
                <a:solidFill>
                  <a:srgbClr val="001F5F"/>
                </a:solidFill>
                <a:latin typeface="ALEQNV+CambriaMath"/>
                <a:cs typeface="ALEQNV+CambriaMath"/>
              </a:rPr>
              <a:t>!"#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2446859" y="5290147"/>
            <a:ext cx="25769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-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3915678" y="5290147"/>
            <a:ext cx="26262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*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5217364" y="5290147"/>
            <a:ext cx="26634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FF0000"/>
                </a:solidFill>
                <a:latin typeface="ALEQNV+CambriaMath"/>
                <a:cs typeface="ALEQNV+CambriaMath"/>
              </a:rPr>
              <a:t>1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985470" y="5510350"/>
            <a:ext cx="1730045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23" dirty="0">
                <a:solidFill>
                  <a:srgbClr val="001F5F"/>
                </a:solidFill>
                <a:latin typeface="SPLFTW+CambriaMath"/>
                <a:cs typeface="SPLFTW+CambriaMath"/>
              </a:rPr>
              <a:t>&amp;</a:t>
            </a:r>
            <a:r>
              <a:rPr sz="2250" spc="34" baseline="-21714" dirty="0">
                <a:solidFill>
                  <a:srgbClr val="001F5F"/>
                </a:solidFill>
                <a:latin typeface="ALEQNV+CambriaMath"/>
                <a:cs typeface="ALEQNV+CambriaMath"/>
              </a:rPr>
              <a:t>!"#</a:t>
            </a:r>
            <a:r>
              <a:rPr sz="2250" spc="105" baseline="-2171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  <a:r>
              <a:rPr sz="2100" spc="8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23" dirty="0">
                <a:solidFill>
                  <a:srgbClr val="FF0000"/>
                </a:solidFill>
                <a:latin typeface="SPLFTW+CambriaMath"/>
                <a:cs typeface="SPLFTW+CambriaMath"/>
              </a:rPr>
              <a:t>&amp;</a:t>
            </a:r>
            <a:r>
              <a:rPr sz="2250" spc="18" baseline="-21714" dirty="0">
                <a:solidFill>
                  <a:srgbClr val="FF0000"/>
                </a:solidFill>
                <a:latin typeface="ALEQNV+CambriaMath"/>
                <a:cs typeface="ALEQNV+CambriaMath"/>
              </a:rPr>
              <a:t>%&amp;</a:t>
            </a:r>
          </a:p>
        </p:txBody>
      </p:sp>
      <p:sp>
        <p:nvSpPr>
          <p:cNvPr id="63" name="正方形/長方形 62"/>
          <p:cNvSpPr/>
          <p:nvPr/>
        </p:nvSpPr>
        <p:spPr>
          <a:xfrm>
            <a:off x="727384" y="1425548"/>
            <a:ext cx="8032912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196"/>
              </a:lnSpc>
              <a:spcBef>
                <a:spcPts val="187"/>
              </a:spcBef>
            </a:pPr>
            <a:r>
              <a:rPr lang="en-US" altLang="ja-JP" sz="2700" spc="-11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All convolutional layers are of size 3x3xK, with stride 1 and 1 zero-padding</a:t>
            </a: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8839435" y="1063523"/>
            <a:ext cx="3367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つまり</a:t>
            </a:r>
            <a:r>
              <a:rPr lang="en-US" altLang="ja-JP" dirty="0" smtClean="0"/>
              <a:t>K</a:t>
            </a:r>
            <a:r>
              <a:rPr lang="ja-JP" altLang="en-US" dirty="0" smtClean="0"/>
              <a:t>個</a:t>
            </a:r>
            <a:r>
              <a:rPr lang="en-US" altLang="ja-JP" dirty="0" smtClean="0"/>
              <a:t>filter.</a:t>
            </a:r>
          </a:p>
          <a:p>
            <a:r>
              <a:rPr lang="en-US" altLang="ja-JP" dirty="0" smtClean="0"/>
              <a:t>Kernel</a:t>
            </a:r>
            <a:r>
              <a:rPr lang="ja-JP" altLang="en-US" dirty="0" smtClean="0"/>
              <a:t>サイズは</a:t>
            </a:r>
            <a:r>
              <a:rPr lang="en-US" altLang="ja-JP" dirty="0" smtClean="0"/>
              <a:t>3x3.</a:t>
            </a:r>
          </a:p>
          <a:p>
            <a:r>
              <a:rPr lang="en-US" altLang="ja-JP" dirty="0" smtClean="0"/>
              <a:t>Filter</a:t>
            </a:r>
            <a:r>
              <a:rPr lang="ja-JP" altLang="en-US" dirty="0" smtClean="0"/>
              <a:t>の</a:t>
            </a:r>
            <a:r>
              <a:rPr lang="en-US" altLang="ja-JP" dirty="0" smtClean="0"/>
              <a:t>channel</a:t>
            </a:r>
            <a:r>
              <a:rPr lang="ja-JP" altLang="en-US" dirty="0" smtClean="0"/>
              <a:t>数は</a:t>
            </a:r>
            <a:r>
              <a:rPr lang="en-US" altLang="ja-JP" dirty="0" smtClean="0"/>
              <a:t>input</a:t>
            </a:r>
            <a:r>
              <a:rPr lang="ja-JP" altLang="en-US" dirty="0" smtClean="0"/>
              <a:t>の</a:t>
            </a:r>
            <a:r>
              <a:rPr lang="en-US" altLang="ja-JP" dirty="0"/>
              <a:t>channel</a:t>
            </a:r>
            <a:r>
              <a:rPr lang="ja-JP" altLang="en-US" dirty="0" smtClean="0"/>
              <a:t>数と一致する。 </a:t>
            </a:r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5804387" y="51711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These particular </a:t>
            </a:r>
            <a:r>
              <a:rPr lang="en-US" altLang="ja-JP" dirty="0" err="1">
                <a:solidFill>
                  <a:srgbClr val="000000"/>
                </a:solidFill>
                <a:latin typeface="XFJVBI+HelveticaNeue"/>
              </a:rPr>
              <a:t>hyperparameters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were arrived at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through intensive experimentation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and have performed extremely well in a wide range of problems, making VGG an extremely popular extractor. </a:t>
            </a:r>
            <a:endParaRPr lang="ja-JP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44413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PKEFHV+TradeGothicLTStd-Bd2"/>
                <a:cs typeface="PKEFHV+TradeGothicLTStd-Bd2"/>
              </a:rPr>
              <a:t>The Feature Extractor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93896" y="4142257"/>
            <a:ext cx="626414" cy="252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NBMRFS+TradeGothicLTStd-Bd2"/>
                <a:cs typeface="NBMRFS+TradeGothicLTStd-Bd2"/>
              </a:rPr>
              <a:t>Image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50418" y="4142257"/>
            <a:ext cx="636371" cy="992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NBMRFS+TradeGothicLTStd-Bd2"/>
                <a:cs typeface="NBMRFS+TradeGothicLTStd-Bd2"/>
              </a:rPr>
              <a:t>Conv1</a:t>
            </a:r>
          </a:p>
          <a:p>
            <a:pPr marL="88900" marR="0">
              <a:lnSpc>
                <a:spcPts val="1657"/>
              </a:lnSpc>
              <a:spcBef>
                <a:spcPts val="1239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M/2</a:t>
            </a:r>
          </a:p>
          <a:p>
            <a:pPr marL="98425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N/2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30375" y="4142257"/>
            <a:ext cx="636371" cy="620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NBMRFS+TradeGothicLTStd-Bd2"/>
                <a:cs typeface="NBMRFS+TradeGothicLTStd-Bd2"/>
              </a:rPr>
              <a:t>Conv2</a:t>
            </a:r>
          </a:p>
          <a:p>
            <a:pPr marL="88900" marR="0">
              <a:lnSpc>
                <a:spcPts val="1657"/>
              </a:lnSpc>
              <a:spcBef>
                <a:spcPts val="1239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M/4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71387" y="4142257"/>
            <a:ext cx="636371" cy="620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NBMRFS+TradeGothicLTStd-Bd2"/>
                <a:cs typeface="NBMRFS+TradeGothicLTStd-Bd2"/>
              </a:rPr>
              <a:t>Conv3</a:t>
            </a:r>
          </a:p>
          <a:p>
            <a:pPr marL="88900" marR="0">
              <a:lnSpc>
                <a:spcPts val="1657"/>
              </a:lnSpc>
              <a:spcBef>
                <a:spcPts val="1239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M/8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060738" y="4142257"/>
            <a:ext cx="636371" cy="1364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NBMRFS+TradeGothicLTStd-Bd2"/>
                <a:cs typeface="NBMRFS+TradeGothicLTStd-Bd2"/>
              </a:rPr>
              <a:t>Conv4</a:t>
            </a:r>
          </a:p>
          <a:p>
            <a:pPr marL="34925" marR="0">
              <a:lnSpc>
                <a:spcPts val="1657"/>
              </a:lnSpc>
              <a:spcBef>
                <a:spcPts val="1239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M/16</a:t>
            </a:r>
          </a:p>
          <a:p>
            <a:pPr marL="44450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N/16</a:t>
            </a:r>
          </a:p>
          <a:p>
            <a:pPr marL="79375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512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45849" y="4142257"/>
            <a:ext cx="636371" cy="1364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NBMRFS+TradeGothicLTStd-Bd2"/>
                <a:cs typeface="NBMRFS+TradeGothicLTStd-Bd2"/>
              </a:rPr>
              <a:t>Conv5</a:t>
            </a:r>
          </a:p>
          <a:p>
            <a:pPr marL="34926" marR="0">
              <a:lnSpc>
                <a:spcPts val="1657"/>
              </a:lnSpc>
              <a:spcBef>
                <a:spcPts val="1239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M/32</a:t>
            </a:r>
          </a:p>
          <a:p>
            <a:pPr marL="44451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N/32</a:t>
            </a:r>
          </a:p>
          <a:p>
            <a:pPr marL="79375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512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7174" y="4514088"/>
            <a:ext cx="666064" cy="99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162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Width</a:t>
            </a:r>
          </a:p>
          <a:p>
            <a:pPr marL="0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Height</a:t>
            </a:r>
          </a:p>
          <a:p>
            <a:pPr marL="24606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Depth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756615" y="4514088"/>
            <a:ext cx="300507" cy="99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M</a:t>
            </a:r>
          </a:p>
          <a:p>
            <a:pPr marL="9525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N</a:t>
            </a:r>
          </a:p>
          <a:p>
            <a:pPr marL="19843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128800" y="4885944"/>
            <a:ext cx="438906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N/4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569812" y="4885944"/>
            <a:ext cx="438906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N/8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883768" y="5257800"/>
            <a:ext cx="369671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64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109750" y="5257800"/>
            <a:ext cx="478307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128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550762" y="5257800"/>
            <a:ext cx="478307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256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52186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OBJRMV+TradeGothicLTStd-Bd2"/>
                <a:cs typeface="OBJRMV+TradeGothicLTStd-Bd2"/>
              </a:rPr>
              <a:t>Output Volume Shape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84780" y="2810893"/>
            <a:ext cx="1131308" cy="270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29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5B9BD5"/>
                </a:solidFill>
                <a:latin typeface="Calibri"/>
                <a:cs typeface="Calibri"/>
              </a:rPr>
              <a:t>Height</a:t>
            </a:r>
            <a:r>
              <a:rPr sz="1500" spc="17" dirty="0">
                <a:solidFill>
                  <a:srgbClr val="5B9BD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5B9BD5"/>
                </a:solidFill>
                <a:latin typeface="Calibri"/>
                <a:cs typeface="Calibri"/>
              </a:rPr>
              <a:t>= </a:t>
            </a:r>
            <a:r>
              <a:rPr sz="1500" spc="-10" dirty="0">
                <a:solidFill>
                  <a:srgbClr val="5B9BD5"/>
                </a:solidFill>
                <a:latin typeface="Calibri"/>
                <a:cs typeface="Calibri"/>
              </a:rPr>
              <a:t>960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91862" y="4028663"/>
            <a:ext cx="1244424" cy="8050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070" marR="0">
              <a:lnSpc>
                <a:spcPts val="1833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5B9BD5"/>
                </a:solidFill>
                <a:latin typeface="Calibri"/>
                <a:cs typeface="Calibri"/>
              </a:rPr>
              <a:t>Height</a:t>
            </a:r>
            <a:r>
              <a:rPr sz="1500" spc="30" dirty="0">
                <a:solidFill>
                  <a:srgbClr val="5B9BD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5B9BD5"/>
                </a:solidFill>
                <a:latin typeface="Calibri"/>
                <a:cs typeface="Calibri"/>
              </a:rPr>
              <a:t>= </a:t>
            </a:r>
            <a:r>
              <a:rPr sz="1500" spc="-10" dirty="0">
                <a:solidFill>
                  <a:srgbClr val="5B9BD5"/>
                </a:solidFill>
                <a:latin typeface="Calibri"/>
                <a:cs typeface="Calibri"/>
              </a:rPr>
              <a:t>30</a:t>
            </a:r>
          </a:p>
          <a:p>
            <a:pPr marL="0" marR="0">
              <a:lnSpc>
                <a:spcPts val="1829"/>
              </a:lnSpc>
              <a:spcBef>
                <a:spcPts val="2376"/>
              </a:spcBef>
              <a:spcAft>
                <a:spcPts val="0"/>
              </a:spcAft>
            </a:pPr>
            <a:r>
              <a:rPr sz="1500" dirty="0">
                <a:solidFill>
                  <a:srgbClr val="5B9BD5"/>
                </a:solidFill>
                <a:latin typeface="Calibri"/>
                <a:cs typeface="Calibri"/>
              </a:rPr>
              <a:t>Width</a:t>
            </a:r>
            <a:r>
              <a:rPr sz="1500" spc="-30" dirty="0">
                <a:solidFill>
                  <a:srgbClr val="5B9BD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5B9BD5"/>
                </a:solidFill>
                <a:latin typeface="Calibri"/>
                <a:cs typeface="Calibri"/>
              </a:rPr>
              <a:t>= </a:t>
            </a:r>
            <a:r>
              <a:rPr sz="1500" spc="-10" dirty="0">
                <a:solidFill>
                  <a:srgbClr val="5B9BD5"/>
                </a:solidFill>
                <a:latin typeface="Calibri"/>
                <a:cs typeface="Calibri"/>
              </a:rPr>
              <a:t>40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80860" y="4123430"/>
            <a:ext cx="1097822" cy="2709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33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5B9BD5"/>
                </a:solidFill>
                <a:latin typeface="Calibri"/>
                <a:cs typeface="Calibri"/>
              </a:rPr>
              <a:t>Width</a:t>
            </a:r>
            <a:r>
              <a:rPr sz="1500" spc="-43" dirty="0">
                <a:solidFill>
                  <a:srgbClr val="5B9BD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5B9BD5"/>
                </a:solidFill>
                <a:latin typeface="Calibri"/>
                <a:cs typeface="Calibri"/>
              </a:rPr>
              <a:t>= </a:t>
            </a:r>
            <a:r>
              <a:rPr sz="1500" spc="-10" dirty="0">
                <a:solidFill>
                  <a:srgbClr val="5B9BD5"/>
                </a:solidFill>
                <a:latin typeface="Calibri"/>
                <a:cs typeface="Calibri"/>
              </a:rPr>
              <a:t>124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791476" y="4183449"/>
            <a:ext cx="1504753" cy="2709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33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Calibri"/>
                <a:cs typeface="Calibri"/>
              </a:rPr>
              <a:t>Feature</a:t>
            </a:r>
            <a:r>
              <a:rPr sz="15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00000"/>
                </a:solidFill>
                <a:latin typeface="Calibri"/>
                <a:cs typeface="Calibri"/>
              </a:rPr>
              <a:t>Extractor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222" y="4505637"/>
            <a:ext cx="906016" cy="270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29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C55A11"/>
                </a:solidFill>
                <a:latin typeface="Calibri"/>
                <a:cs typeface="Calibri"/>
              </a:rPr>
              <a:t>Depth</a:t>
            </a:r>
            <a:r>
              <a:rPr sz="1500" spc="23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C55A11"/>
                </a:solidFill>
                <a:latin typeface="Calibri"/>
                <a:cs typeface="Calibri"/>
              </a:rPr>
              <a:t>= 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54118" y="4775722"/>
            <a:ext cx="1096418" cy="270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29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C55A11"/>
                </a:solidFill>
                <a:latin typeface="Calibri"/>
                <a:cs typeface="Calibri"/>
              </a:rPr>
              <a:t>Depth</a:t>
            </a:r>
            <a:r>
              <a:rPr sz="1500" spc="18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C55A11"/>
                </a:solidFill>
                <a:latin typeface="Calibri"/>
                <a:cs typeface="Calibri"/>
              </a:rPr>
              <a:t>= </a:t>
            </a:r>
            <a:r>
              <a:rPr sz="1500" spc="-10" dirty="0">
                <a:solidFill>
                  <a:srgbClr val="C55A11"/>
                </a:solidFill>
                <a:latin typeface="Calibri"/>
                <a:cs typeface="Calibri"/>
              </a:rPr>
              <a:t>512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969355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RAICSN+TradeGothicLTStd-Bd2"/>
                <a:cs typeface="RAICSN+TradeGothicLTStd-Bd2"/>
              </a:rPr>
              <a:t>Prior/Anchor Bounding Boxes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89090" y="2746712"/>
            <a:ext cx="970499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Prior Boxes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56976" y="3203986"/>
            <a:ext cx="747449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Image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72964" y="3203986"/>
            <a:ext cx="1893382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Output</a:t>
            </a:r>
            <a:r>
              <a:rPr sz="1750" spc="-1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Detections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70608" y="3991605"/>
            <a:ext cx="1416134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Feature Extractor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36351" y="3991605"/>
            <a:ext cx="1781586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Output Layers</a:t>
            </a:r>
            <a:r>
              <a:rPr sz="1400" spc="17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NMS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" y="656"/>
            <a:ext cx="12148288" cy="6856688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8616280" y="1628800"/>
            <a:ext cx="35757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To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generate 2D bounding boxes, we usually do not start from scratch and estimate the corners of the bounding box without any prior.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We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assume that we do have a prior on where the boxes are in image space and how large these boxes should be.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Anchor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boxes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are manually defined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over the whole image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usually on an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equally-spaced grid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7266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" y="656"/>
            <a:ext cx="12148288" cy="6856688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415480" y="1700808"/>
            <a:ext cx="29523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Let’s assume that we have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 set of anchors close to our ground-truth boxes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</p:txBody>
      </p:sp>
    </p:spTree>
    <p:extLst>
      <p:ext uri="{BB962C8B-B14F-4D97-AF65-F5344CB8AC3E}">
        <p14:creationId xmlns:p14="http://schemas.microsoft.com/office/powerpoint/2010/main" val="401856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" y="656"/>
            <a:ext cx="12148288" cy="6856688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487488" y="2636912"/>
            <a:ext cx="28803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During training, the network learns to take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each of these anchors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and tries to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move it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as close as possible to the ground-truth bounding box in both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centroid location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and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box dimensions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8544272" y="1910044"/>
            <a:ext cx="362587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This is termed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residual learning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and it takes advantage of the notion that it is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easier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to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nudge an existing box a small amount to improve it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rather than to search the entire image for possible object locations.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In practice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, residual learning has proven to provide much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better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results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than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attempting to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directly estimate bounding boxes without any prior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7527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969355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RAICSN+TradeGothicLTStd-Bd2"/>
                <a:cs typeface="RAICSN+TradeGothicLTStd-Bd2"/>
              </a:rPr>
              <a:t>Prior/Anchor Bounding Boxes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25590" y="2683212"/>
            <a:ext cx="970499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Prior Boxes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93476" y="3140486"/>
            <a:ext cx="747449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Image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09464" y="3140486"/>
            <a:ext cx="1893382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Output</a:t>
            </a:r>
            <a:r>
              <a:rPr sz="1750" spc="-1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Detections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07108" y="3928105"/>
            <a:ext cx="1416134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Feature Extractor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72851" y="3928105"/>
            <a:ext cx="1781586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Output Layers</a:t>
            </a:r>
            <a:r>
              <a:rPr sz="1400" spc="17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NMS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2423592" y="5050395"/>
            <a:ext cx="66247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Many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di</a:t>
            </a:r>
            <a:r>
              <a:rPr lang="en-US" altLang="ja-JP" dirty="0">
                <a:solidFill>
                  <a:srgbClr val="000000"/>
                </a:solidFill>
                <a:latin typeface="SJUSPW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erent methods have been proposed in the literature on how to use the anchor bounding boxes to generate the final prediction.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Usually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,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anchors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interact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with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feature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map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to generate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fixed sized feature vectors for every anchor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（次のスライドから）</a:t>
            </a:r>
            <a:endParaRPr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192344" y="5589240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つまり</a:t>
            </a:r>
            <a:r>
              <a:rPr kumimoji="1" lang="en-US" altLang="ja-JP" dirty="0" smtClean="0"/>
              <a:t>anchors</a:t>
            </a:r>
            <a:r>
              <a:rPr kumimoji="1" lang="ja-JP" altLang="en-US" dirty="0" smtClean="0"/>
              <a:t>は</a:t>
            </a:r>
            <a:r>
              <a:rPr kumimoji="1" lang="en-US" altLang="ja-JP" dirty="0" smtClean="0"/>
              <a:t>VGG</a:t>
            </a:r>
            <a:r>
              <a:rPr kumimoji="1" lang="ja-JP" altLang="en-US" dirty="0" smtClean="0"/>
              <a:t>の最後の</a:t>
            </a:r>
            <a:r>
              <a:rPr lang="en-US" altLang="ja-JP" dirty="0" smtClean="0"/>
              <a:t>40</a:t>
            </a:r>
            <a:r>
              <a:rPr kumimoji="1" lang="en-US" altLang="ja-JP" dirty="0" smtClean="0"/>
              <a:t>*30*512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feature map</a:t>
            </a:r>
            <a:r>
              <a:rPr kumimoji="1" lang="ja-JP" altLang="en-US" dirty="0" smtClean="0"/>
              <a:t>と連携する。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13964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FOMHPA+TradeGothicLTStd-Bd2"/>
                <a:cs typeface="FOMHPA+TradeGothicLTStd-Bd2"/>
              </a:rPr>
              <a:t>Using Anchor Boxes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8215" y="1250802"/>
            <a:ext cx="523549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2"/>
              </a:lnSpc>
              <a:spcBef>
                <a:spcPts val="0"/>
              </a:spcBef>
              <a:spcAft>
                <a:spcPts val="0"/>
              </a:spcAft>
            </a:pPr>
            <a:r>
              <a:rPr sz="1750" spc="-436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 </a:t>
            </a:r>
            <a:r>
              <a:rPr sz="1750" spc="-1652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M</a:t>
            </a:r>
            <a:r>
              <a:rPr sz="1750" spc="-1645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M</a:t>
            </a:r>
            <a:r>
              <a:rPr sz="1750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M </a:t>
            </a:r>
            <a:r>
              <a:rPr sz="1750" spc="-875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x</a:t>
            </a:r>
            <a:r>
              <a:rPr sz="1750" spc="-868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x</a:t>
            </a:r>
            <a:r>
              <a:rPr sz="1750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x </a:t>
            </a:r>
            <a:r>
              <a:rPr sz="1750" spc="-1264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N</a:t>
            </a:r>
            <a:r>
              <a:rPr sz="1750" spc="-1256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N</a:t>
            </a:r>
            <a:r>
              <a:rPr sz="1750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N</a:t>
            </a:r>
            <a:r>
              <a:rPr sz="1750" spc="23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 </a:t>
            </a:r>
            <a:r>
              <a:rPr sz="1750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x</a:t>
            </a:r>
            <a:r>
              <a:rPr sz="1750" spc="11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 </a:t>
            </a:r>
            <a:r>
              <a:rPr sz="1750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D</a:t>
            </a:r>
            <a:r>
              <a:rPr sz="1750" spc="23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 </a:t>
            </a:r>
            <a:r>
              <a:rPr sz="1750" spc="-1061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F</a:t>
            </a:r>
            <a:r>
              <a:rPr sz="1750" spc="-1068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F</a:t>
            </a:r>
            <a:r>
              <a:rPr sz="1750" spc="-10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F</a:t>
            </a:r>
            <a:r>
              <a:rPr sz="1750" spc="-765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e</a:t>
            </a:r>
            <a:r>
              <a:rPr sz="1750" spc="-776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e</a:t>
            </a:r>
            <a:r>
              <a:rPr sz="1750" spc="-15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e</a:t>
            </a:r>
            <a:r>
              <a:rPr sz="1750" spc="-861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a</a:t>
            </a:r>
            <a:r>
              <a:rPr sz="1750" spc="-875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a</a:t>
            </a:r>
            <a:r>
              <a:rPr sz="1750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a</a:t>
            </a:r>
            <a:r>
              <a:rPr sz="1750" spc="-569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t</a:t>
            </a:r>
            <a:r>
              <a:rPr sz="1750" spc="-582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t</a:t>
            </a:r>
            <a:r>
              <a:rPr sz="1750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t</a:t>
            </a:r>
            <a:r>
              <a:rPr sz="1750" spc="-960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u</a:t>
            </a:r>
            <a:r>
              <a:rPr sz="1750" spc="-972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u</a:t>
            </a:r>
            <a:r>
              <a:rPr sz="1750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u</a:t>
            </a:r>
            <a:r>
              <a:rPr sz="1750" spc="-757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r</a:t>
            </a:r>
            <a:r>
              <a:rPr sz="1750" spc="-776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r</a:t>
            </a:r>
            <a:r>
              <a:rPr sz="1750" spc="-23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r</a:t>
            </a:r>
            <a:r>
              <a:rPr sz="1750" spc="-755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e</a:t>
            </a:r>
            <a:r>
              <a:rPr sz="1750" spc="-776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e</a:t>
            </a:r>
            <a:r>
              <a:rPr sz="1750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e</a:t>
            </a:r>
            <a:r>
              <a:rPr sz="1750" spc="12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 </a:t>
            </a:r>
            <a:r>
              <a:rPr sz="1750" spc="-1629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M</a:t>
            </a:r>
            <a:r>
              <a:rPr sz="1750" spc="-1652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M</a:t>
            </a:r>
            <a:r>
              <a:rPr sz="1750" spc="-20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M</a:t>
            </a:r>
            <a:r>
              <a:rPr sz="1750" spc="-850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a</a:t>
            </a:r>
            <a:r>
              <a:rPr sz="1750" spc="-17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a</a:t>
            </a:r>
            <a:r>
              <a:rPr sz="1750" spc="-947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p</a:t>
            </a:r>
            <a:r>
              <a:rPr sz="1750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77923" y="1849873"/>
            <a:ext cx="3941637" cy="286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2"/>
              </a:lnSpc>
              <a:spcBef>
                <a:spcPts val="0"/>
              </a:spcBef>
              <a:spcAft>
                <a:spcPts val="0"/>
              </a:spcAft>
            </a:pPr>
            <a:r>
              <a:rPr sz="1750" spc="-961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k</a:t>
            </a:r>
            <a:r>
              <a:rPr sz="175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k</a:t>
            </a:r>
            <a:r>
              <a:rPr sz="1750" spc="11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 </a:t>
            </a:r>
            <a:r>
              <a:rPr sz="1750" spc="-1264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A</a:t>
            </a:r>
            <a:r>
              <a:rPr sz="1750" spc="-1252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A</a:t>
            </a:r>
            <a:r>
              <a:rPr sz="1750" spc="-2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A</a:t>
            </a:r>
            <a:r>
              <a:rPr sz="1750" spc="-972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n</a:t>
            </a:r>
            <a:r>
              <a:rPr sz="1750" spc="-961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n</a:t>
            </a:r>
            <a:r>
              <a:rPr sz="175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n</a:t>
            </a:r>
            <a:r>
              <a:rPr sz="1750" spc="-76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c</a:t>
            </a:r>
            <a:r>
              <a:rPr sz="1750" spc="-1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c</a:t>
            </a:r>
            <a:r>
              <a:rPr sz="1750" spc="-972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h</a:t>
            </a:r>
            <a:r>
              <a:rPr sz="1750" spc="-961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h</a:t>
            </a:r>
            <a:r>
              <a:rPr sz="175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h</a:t>
            </a:r>
            <a:r>
              <a:rPr sz="1750" spc="-863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o</a:t>
            </a:r>
            <a:r>
              <a:rPr sz="175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o</a:t>
            </a:r>
            <a:r>
              <a:rPr sz="1750" spc="-76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r</a:t>
            </a:r>
            <a:r>
              <a:rPr sz="175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r </a:t>
            </a:r>
            <a:r>
              <a:rPr sz="1750" spc="-1167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B</a:t>
            </a:r>
            <a:r>
              <a:rPr sz="1750" spc="-1156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B</a:t>
            </a:r>
            <a:r>
              <a:rPr sz="175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B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o</a:t>
            </a:r>
            <a:r>
              <a:rPr sz="1750" spc="-863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o</a:t>
            </a:r>
            <a:r>
              <a:rPr sz="175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o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x</a:t>
            </a:r>
            <a:r>
              <a:rPr sz="1750" spc="-863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x</a:t>
            </a:r>
            <a:r>
              <a:rPr sz="175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x</a:t>
            </a:r>
            <a:r>
              <a:rPr sz="1750" spc="-776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e</a:t>
            </a:r>
            <a:r>
              <a:rPr sz="1750" spc="-765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e</a:t>
            </a:r>
            <a:r>
              <a:rPr sz="1750" spc="21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e</a:t>
            </a:r>
            <a:r>
              <a:rPr sz="1750" spc="-68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s</a:t>
            </a:r>
            <a:r>
              <a:rPr sz="1750" spc="-669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s</a:t>
            </a:r>
            <a:r>
              <a:rPr sz="175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6037" y="1186681"/>
            <a:ext cx="4853888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70C0"/>
                </a:solidFill>
                <a:latin typeface="VQWUOW+TradeGothicLTStd"/>
                <a:cs typeface="VQWUOW+TradeGothicLTStd"/>
              </a:rPr>
              <a:t>Ren, Shaoqing, et al. "</a:t>
            </a:r>
            <a:r>
              <a:rPr sz="1400" dirty="0">
                <a:solidFill>
                  <a:srgbClr val="FF0000"/>
                </a:solidFill>
                <a:latin typeface="VQWUOW+TradeGothicLTStd"/>
                <a:cs typeface="VQWUOW+TradeGothicLTStd"/>
              </a:rPr>
              <a:t>Faster</a:t>
            </a:r>
            <a:r>
              <a:rPr sz="1400" dirty="0">
                <a:solidFill>
                  <a:srgbClr val="0070C0"/>
                </a:solidFill>
                <a:latin typeface="VQWUOW+TradeGothicLTStd"/>
                <a:cs typeface="VQWUOW+TradeGothicLTStd"/>
              </a:rPr>
              <a:t> </a:t>
            </a:r>
            <a:r>
              <a:rPr sz="1400" dirty="0">
                <a:solidFill>
                  <a:srgbClr val="FF0000"/>
                </a:solidFill>
                <a:latin typeface="VQWUOW+TradeGothicLTStd"/>
                <a:cs typeface="VQWUOW+TradeGothicLTStd"/>
              </a:rPr>
              <a:t>r-cnn</a:t>
            </a:r>
            <a:r>
              <a:rPr sz="1400" dirty="0">
                <a:solidFill>
                  <a:srgbClr val="0070C0"/>
                </a:solidFill>
                <a:latin typeface="VQWUOW+TradeGothicLTStd"/>
                <a:cs typeface="VQWUOW+TradeGothicLTStd"/>
              </a:rPr>
              <a:t>: Towards real-time object</a:t>
            </a:r>
          </a:p>
          <a:p>
            <a:pPr marL="0" marR="0">
              <a:lnSpc>
                <a:spcPts val="160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70C0"/>
                </a:solidFill>
                <a:latin typeface="VQWUOW+TradeGothicLTStd"/>
                <a:cs typeface="VQWUOW+TradeGothicLTStd"/>
              </a:rPr>
              <a:t>detection with region proposal networks."</a:t>
            </a:r>
            <a:r>
              <a:rPr sz="1400" spc="-17" dirty="0">
                <a:solidFill>
                  <a:srgbClr val="0070C0"/>
                </a:solidFill>
                <a:latin typeface="VQWUOW+TradeGothicLTStd"/>
                <a:cs typeface="VQWUOW+TradeGothicLTStd"/>
              </a:rPr>
              <a:t> </a:t>
            </a:r>
            <a:r>
              <a:rPr sz="1400" dirty="0">
                <a:solidFill>
                  <a:srgbClr val="0070C0"/>
                </a:solidFill>
                <a:latin typeface="AOAVSS+TradeGothicLTStd-Obl"/>
                <a:cs typeface="AOAVSS+TradeGothicLTStd-Obl"/>
              </a:rPr>
              <a:t>Advances in neural</a:t>
            </a:r>
          </a:p>
          <a:p>
            <a:pPr marL="0" marR="0">
              <a:lnSpc>
                <a:spcPts val="170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70C0"/>
                </a:solidFill>
                <a:latin typeface="AOAVSS+TradeGothicLTStd-Obl"/>
                <a:cs typeface="AOAVSS+TradeGothicLTStd-Obl"/>
              </a:rPr>
              <a:t>information processing systems</a:t>
            </a:r>
            <a:r>
              <a:rPr sz="1400" dirty="0">
                <a:solidFill>
                  <a:srgbClr val="0070C0"/>
                </a:solidFill>
                <a:latin typeface="VQWUOW+TradeGothicLTStd"/>
                <a:cs typeface="VQWUOW+TradeGothicLTStd"/>
              </a:rPr>
              <a:t>. 2015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14383" y="4386581"/>
            <a:ext cx="2396169" cy="5540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588" marR="0">
              <a:lnSpc>
                <a:spcPts val="1952"/>
              </a:lnSpc>
              <a:spcBef>
                <a:spcPts val="0"/>
              </a:spcBef>
              <a:spcAft>
                <a:spcPts val="0"/>
              </a:spcAft>
            </a:pPr>
            <a:r>
              <a:rPr sz="1750" spc="-436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 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3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3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x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x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3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3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x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x</a:t>
            </a:r>
            <a:r>
              <a:rPr sz="1750" spc="-1264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D</a:t>
            </a:r>
            <a:r>
              <a:rPr sz="1750" spc="11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D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*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*</a:t>
            </a:r>
          </a:p>
          <a:p>
            <a:pPr marL="0" marR="0">
              <a:lnSpc>
                <a:spcPts val="1952"/>
              </a:lnSpc>
              <a:spcBef>
                <a:spcPts val="108"/>
              </a:spcBef>
              <a:spcAft>
                <a:spcPts val="0"/>
              </a:spcAft>
            </a:pPr>
            <a:r>
              <a:rPr sz="1750" spc="-436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 </a:t>
            </a:r>
            <a:r>
              <a:rPr sz="1750" spc="-776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c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c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o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o</a:t>
            </a:r>
            <a:r>
              <a:rPr sz="1750" spc="-972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n</a:t>
            </a:r>
            <a:r>
              <a:rPr sz="1750" spc="18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n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v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v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o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o</a:t>
            </a:r>
            <a:r>
              <a:rPr sz="1750" spc="-486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l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l</a:t>
            </a:r>
            <a:r>
              <a:rPr sz="1750" spc="-972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u</a:t>
            </a:r>
            <a:r>
              <a:rPr sz="1750" spc="18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u</a:t>
            </a:r>
            <a:r>
              <a:rPr sz="1750" spc="-582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t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t</a:t>
            </a:r>
            <a:r>
              <a:rPr sz="1750" spc="-486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i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i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o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o</a:t>
            </a:r>
            <a:r>
              <a:rPr sz="1750" spc="-972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n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86583" y="5660096"/>
            <a:ext cx="2287068" cy="554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1</a:t>
            </a:r>
            <a:r>
              <a:rPr sz="1750" spc="12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x</a:t>
            </a:r>
            <a:r>
              <a:rPr sz="1750" spc="1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1</a:t>
            </a:r>
            <a:r>
              <a:rPr sz="1750" spc="11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x</a:t>
            </a:r>
            <a:r>
              <a:rPr sz="1750" spc="1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 </a:t>
            </a:r>
            <a:r>
              <a:rPr sz="1750" spc="11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D*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 Per-Anchor</a:t>
            </a:r>
          </a:p>
          <a:p>
            <a:pPr marL="342965" marR="0">
              <a:lnSpc>
                <a:spcPts val="1952"/>
              </a:lnSpc>
              <a:spcBef>
                <a:spcPts val="108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Feature</a:t>
            </a:r>
            <a:r>
              <a:rPr sz="1750" spc="-1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Vector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2063552" y="1849873"/>
            <a:ext cx="3411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000000"/>
                </a:solidFill>
                <a:latin typeface="XFJVBI+HelveticaNeue"/>
                <a:hlinkClick r:id="rId3"/>
              </a:rPr>
              <a:t>https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  <a:hlinkClick r:id="rId3"/>
              </a:rPr>
              <a:t>://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  <a:hlinkClick r:id="rId3"/>
              </a:rPr>
              <a:t>arxiv.org/abs/1506.01497</a:t>
            </a:r>
            <a:endParaRPr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19336" y="2323235"/>
            <a:ext cx="52421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For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every pixel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in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feature map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, we associate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k anchor boxes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Associate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は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どういうこと？</a:t>
            </a:r>
            <a:endParaRPr lang="en-US" altLang="ja-JP" dirty="0" smtClean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/>
              <a:t>Then perform </a:t>
            </a:r>
            <a:r>
              <a:rPr lang="en-US" altLang="ja-JP" dirty="0" smtClean="0"/>
              <a:t>a 3x3xD* </a:t>
            </a:r>
            <a:r>
              <a:rPr lang="en-US" altLang="ja-JP" dirty="0"/>
              <a:t>convolution operation on that pixel’s neighborhood</a:t>
            </a:r>
            <a:r>
              <a:rPr lang="en-US" altLang="ja-JP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ja-JP" dirty="0"/>
              <a:t>This results in </a:t>
            </a:r>
            <a:r>
              <a:rPr lang="en-US" altLang="ja-JP" dirty="0" smtClean="0"/>
              <a:t>a 1x1xD* </a:t>
            </a:r>
            <a:r>
              <a:rPr lang="en-US" altLang="ja-JP" dirty="0"/>
              <a:t>feature vector </a:t>
            </a:r>
            <a:r>
              <a:rPr lang="en-US" altLang="ja-JP" dirty="0">
                <a:solidFill>
                  <a:srgbClr val="FF0000"/>
                </a:solidFill>
              </a:rPr>
              <a:t>for that pixel</a:t>
            </a:r>
            <a:r>
              <a:rPr lang="en-US" altLang="ja-JP" dirty="0"/>
              <a:t>. </a:t>
            </a:r>
            <a:r>
              <a:rPr lang="en-US" altLang="ja-JP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ja-JP" dirty="0"/>
              <a:t>We use this </a:t>
            </a:r>
            <a:r>
              <a:rPr lang="en-US" altLang="ja-JP" dirty="0" smtClean="0"/>
              <a:t>1x1xD* feature </a:t>
            </a:r>
            <a:r>
              <a:rPr lang="en-US" altLang="ja-JP" dirty="0"/>
              <a:t>vector as the feature vector of every one of the anchors associated with that pixel. </a:t>
            </a:r>
            <a:r>
              <a:rPr lang="en-US" altLang="ja-JP" dirty="0" smtClean="0"/>
              <a:t>K anchors</a:t>
            </a:r>
            <a:r>
              <a:rPr lang="ja-JP" altLang="en-US" dirty="0" smtClean="0"/>
              <a:t>は同じ</a:t>
            </a:r>
            <a:r>
              <a:rPr lang="en-US" altLang="ja-JP" dirty="0" smtClean="0"/>
              <a:t>feature vector</a:t>
            </a:r>
            <a:r>
              <a:rPr lang="ja-JP" altLang="en-US" dirty="0" smtClean="0"/>
              <a:t>を持っている？</a:t>
            </a:r>
            <a:endParaRPr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67608" y="566009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次</a:t>
            </a:r>
            <a:r>
              <a:rPr lang="ja-JP" altLang="en-US" dirty="0" smtClean="0"/>
              <a:t>の</a:t>
            </a:r>
            <a:r>
              <a:rPr lang="en-US" altLang="ja-JP" dirty="0" smtClean="0"/>
              <a:t>Lesson</a:t>
            </a:r>
            <a:r>
              <a:rPr lang="ja-JP" altLang="en-US" dirty="0" smtClean="0"/>
              <a:t>から分かる。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46037" y="6214178"/>
            <a:ext cx="6762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Feature map</a:t>
            </a:r>
            <a:r>
              <a:rPr kumimoji="1" lang="ja-JP" altLang="en-US" dirty="0" smtClean="0"/>
              <a:t>の</a:t>
            </a:r>
            <a:r>
              <a:rPr lang="en-US" altLang="ja-JP" dirty="0"/>
              <a:t>e</a:t>
            </a:r>
            <a:r>
              <a:rPr kumimoji="1" lang="en-US" altLang="ja-JP" dirty="0" smtClean="0"/>
              <a:t>ach pixel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k anchors + D* feature vector</a:t>
            </a:r>
            <a:r>
              <a:rPr kumimoji="1" lang="ja-JP" altLang="en-US" dirty="0" smtClean="0"/>
              <a:t>を持っている？正直</a:t>
            </a:r>
            <a:r>
              <a:rPr kumimoji="1" lang="en-US" altLang="ja-JP" dirty="0" smtClean="0"/>
              <a:t>k anchors</a:t>
            </a:r>
            <a:r>
              <a:rPr kumimoji="1" lang="ja-JP" altLang="en-US" dirty="0" smtClean="0"/>
              <a:t>がどんな形のデータかはまだ分かっていない。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933547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WDGTOS+TradeGothicLTStd-Bd2"/>
                <a:cs typeface="WDGTOS+TradeGothicLTStd-Bd2"/>
              </a:rPr>
              <a:t>Output Layers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89090" y="2784812"/>
            <a:ext cx="970499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Prior Boxes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56976" y="3242086"/>
            <a:ext cx="747449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Image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72964" y="3242086"/>
            <a:ext cx="1893382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Output</a:t>
            </a:r>
            <a:r>
              <a:rPr sz="1750" spc="-1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Detections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70608" y="4029705"/>
            <a:ext cx="1416134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Feature Extractor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36351" y="4029705"/>
            <a:ext cx="1781586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Output Layers</a:t>
            </a:r>
            <a:r>
              <a:rPr sz="1400" spc="17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NMS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2855640" y="51153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We then proceed to feed the extracted feature vector to the output layers in the neural network. </a:t>
            </a:r>
            <a:endParaRPr lang="ja-JP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159549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HNJWCF+TradeGothicLTStd-Bd2"/>
                <a:cs typeface="HNJWCF+TradeGothicLTStd-Bd2"/>
              </a:rPr>
              <a:t>The Object Detection Problem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91022" y="3645407"/>
            <a:ext cx="2496313" cy="1727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93" marR="0">
              <a:lnSpc>
                <a:spcPts val="4736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FF0000"/>
                </a:solidFill>
                <a:latin typeface="DLHFBJ+TradeGothicLTStd"/>
                <a:cs typeface="DLHFBJ+TradeGothicLTStd"/>
              </a:rPr>
              <a:t>Car</a:t>
            </a:r>
          </a:p>
          <a:p>
            <a:pPr marL="0" marR="0">
              <a:lnSpc>
                <a:spcPts val="427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43FFFF"/>
                </a:solidFill>
                <a:latin typeface="DLHFBJ+TradeGothicLTStd"/>
                <a:cs typeface="DLHFBJ+TradeGothicLTStd"/>
              </a:rPr>
              <a:t>Truck</a:t>
            </a:r>
          </a:p>
          <a:p>
            <a:pPr marL="1" marR="0">
              <a:lnSpc>
                <a:spcPts val="4295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FFFF00"/>
                </a:solidFill>
                <a:latin typeface="DLHFBJ+TradeGothicLTStd"/>
                <a:cs typeface="DLHFBJ+TradeGothicLTStd"/>
              </a:rPr>
              <a:t>Pedestrian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9264352" y="1464609"/>
            <a:ext cx="29276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Given a 2D image input, to estimate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location defined by a bounding box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and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class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of all objects in the scene. </a:t>
            </a:r>
            <a:endParaRPr lang="en-US" altLang="ja-JP" dirty="0" smtClean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For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self-driving cars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, we usually are most interested in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object classes that are dynamic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These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include vehicles and their subclasses, pedestrians, and cyclists. </a:t>
            </a:r>
            <a:endParaRPr lang="ja-JP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464152" y="1052736"/>
            <a:ext cx="47278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output layers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of a 2D object detector usually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comprise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of a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regression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head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and a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classification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head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regression head usually includes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multiple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fully-connected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hidden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layers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with a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linear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output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layer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regressed output is typically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 vector of residuals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that need to be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added to the anchor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at hand to get the ground truth bounding box. 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3143672" y="5733256"/>
            <a:ext cx="8280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つまり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、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anchor boxes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のサイズはまだ調整していない。まだ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prior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のまま。 </a:t>
            </a:r>
            <a:endParaRPr lang="en-US" altLang="ja-JP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solidFill>
                  <a:srgbClr val="FF0000"/>
                </a:solidFill>
                <a:latin typeface="XFJVBI+HelveticaNeue"/>
              </a:rPr>
              <a:t>この</a:t>
            </a: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residual</a:t>
            </a:r>
            <a:r>
              <a:rPr lang="ja-JP" altLang="en-US" dirty="0" smtClean="0">
                <a:latin typeface="XFJVBI+HelveticaNeue"/>
              </a:rPr>
              <a:t>（残余）</a:t>
            </a:r>
            <a:r>
              <a:rPr lang="ja-JP" altLang="en-US" dirty="0" smtClean="0">
                <a:solidFill>
                  <a:srgbClr val="FF0000"/>
                </a:solidFill>
                <a:latin typeface="XFJVBI+HelveticaNeue"/>
              </a:rPr>
              <a:t>を</a:t>
            </a:r>
            <a:r>
              <a:rPr lang="ja-JP" altLang="en-US" dirty="0">
                <a:solidFill>
                  <a:srgbClr val="FF0000"/>
                </a:solidFill>
                <a:latin typeface="XFJVBI+HelveticaNeue"/>
              </a:rPr>
              <a:t>使って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bounding box</a:t>
            </a:r>
            <a:r>
              <a:rPr lang="ja-JP" altLang="en-US" dirty="0">
                <a:solidFill>
                  <a:srgbClr val="FF0000"/>
                </a:solidFill>
                <a:latin typeface="XFJVBI+HelveticaNeue"/>
              </a:rPr>
              <a:t>のサイズを調整するんだ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！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つまり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この⽅法は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anchor box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centroid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を気にしなく、ただ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anchor box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4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つ点を移動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するん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だ。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1231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351584" y="5517232"/>
            <a:ext cx="92890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Another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method to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update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dimension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of 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anchors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is to regress a residual from 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center of the anchor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to the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 center of the ground truth bounding box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in addition to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two scale factors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that correct the ground truth bounding box width and height when multiplied with an anchor’s width and height. </a:t>
            </a:r>
            <a:endParaRPr lang="en-US" altLang="ja-JP" sz="2000" dirty="0" smtClean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ja-JP" altLang="en-US" sz="1600" dirty="0" smtClean="0">
                <a:solidFill>
                  <a:srgbClr val="000000"/>
                </a:solidFill>
                <a:latin typeface="XFJVBI+HelveticaNeue"/>
              </a:rPr>
              <a:t>前スライドの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⽅法は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anchor box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の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4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つ頂点を移動する。この⽅法は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anchor box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の中⼼点を移動</a:t>
            </a:r>
            <a:r>
              <a:rPr lang="ja-JP" altLang="en-US" sz="1600" dirty="0" smtClean="0">
                <a:solidFill>
                  <a:srgbClr val="000000"/>
                </a:solidFill>
                <a:latin typeface="XFJVBI+HelveticaNeue"/>
              </a:rPr>
              <a:t>して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、また⾼さ</a:t>
            </a:r>
            <a:r>
              <a:rPr lang="ja-JP" altLang="en-US" sz="1600" dirty="0" smtClean="0">
                <a:solidFill>
                  <a:srgbClr val="000000"/>
                </a:solidFill>
                <a:latin typeface="XFJVBI+HelveticaNeue"/>
              </a:rPr>
              <a:t>と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幅</a:t>
            </a:r>
            <a:r>
              <a:rPr lang="ja-JP" altLang="en-US" sz="1600" dirty="0" smtClean="0">
                <a:solidFill>
                  <a:srgbClr val="000000"/>
                </a:solidFill>
                <a:latin typeface="XFJVBI+HelveticaNeue"/>
              </a:rPr>
              <a:t>を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scale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する。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3341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" y="656"/>
            <a:ext cx="12148288" cy="6856688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487488" y="980728"/>
            <a:ext cx="47525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classification head is also comprised of multiple fully-connected hidden layers, but with a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final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sz="1600" dirty="0" err="1">
                <a:solidFill>
                  <a:srgbClr val="FF0000"/>
                </a:solidFill>
                <a:latin typeface="XFJVBI+HelveticaNeue"/>
              </a:rPr>
              <a:t>softmax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output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layer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. 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分類だから</a:t>
            </a:r>
            <a:r>
              <a:rPr lang="ja-JP" altLang="en-US" sz="1600" dirty="0" smtClean="0">
                <a:solidFill>
                  <a:srgbClr val="000000"/>
                </a:solidFill>
                <a:latin typeface="XFJVBI+HelveticaNeue"/>
              </a:rPr>
              <a:t>。</a:t>
            </a:r>
            <a:endParaRPr lang="en-US" altLang="ja-JP" sz="1600" dirty="0" smtClean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sz="1600" dirty="0" err="1">
                <a:solidFill>
                  <a:srgbClr val="000000"/>
                </a:solidFill>
                <a:latin typeface="XFJVBI+HelveticaNeue"/>
              </a:rPr>
              <a:t>softmax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output is a vector with a single score per class. </a:t>
            </a:r>
            <a:endParaRPr lang="en-US" altLang="ja-JP" sz="20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highest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score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usually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defines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class of the anchor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at hand. </a:t>
            </a:r>
            <a:endParaRPr lang="ja-JP" altLang="en-US" sz="16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207568" y="4509120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Feature map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pixel</a:t>
            </a:r>
            <a:r>
              <a:rPr lang="ja-JP" altLang="en-US" dirty="0" smtClean="0"/>
              <a:t>単位（かつ</a:t>
            </a:r>
            <a:r>
              <a:rPr lang="en-US" altLang="ja-JP" dirty="0" smtClean="0"/>
              <a:t>anchor</a:t>
            </a:r>
            <a:r>
              <a:rPr lang="ja-JP" altLang="en-US" dirty="0" smtClean="0"/>
              <a:t>単位）で</a:t>
            </a:r>
            <a:r>
              <a:rPr kumimoji="1" lang="ja-JP" altLang="en-US" dirty="0" smtClean="0"/>
              <a:t>分類＆回帰している？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0409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231904" y="275164"/>
            <a:ext cx="68407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Redundant Bounding Boxes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の解決</a:t>
            </a:r>
            <a:r>
              <a:rPr lang="ja-JP" altLang="en-US" sz="1600" dirty="0" smtClean="0">
                <a:solidFill>
                  <a:srgbClr val="000000"/>
                </a:solidFill>
                <a:latin typeface="XFJVBI+HelveticaNeue"/>
              </a:rPr>
              <a:t>策（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まだ終わっていない、次の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Lesson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へ） </a:t>
            </a:r>
            <a:endParaRPr lang="en-US" altLang="ja-JP" sz="1600" dirty="0" smtClean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We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will end up </a:t>
            </a: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with </a:t>
            </a:r>
            <a:r>
              <a:rPr lang="en-US" altLang="ja-JP" sz="1600" dirty="0" smtClean="0">
                <a:solidFill>
                  <a:srgbClr val="FF0000"/>
                </a:solidFill>
                <a:latin typeface="XFJVBI+HelveticaNeue"/>
              </a:rPr>
              <a:t>k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bounding boxes per pixel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of the output feature map. </a:t>
            </a:r>
            <a:endParaRPr lang="en-US" altLang="ja-JP" sz="20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Even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if we consider boxes with high classification score for all classes of interest, we still will have many redundant detections in the image</a:t>
            </a: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.</a:t>
            </a:r>
            <a:endParaRPr lang="en-US" altLang="ja-JP" sz="20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bounding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boxes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が多すぎるので、ほとんど重なって、⾼</a:t>
            </a:r>
            <a:r>
              <a:rPr lang="ja-JP" altLang="en-US" sz="1600" dirty="0" err="1">
                <a:solidFill>
                  <a:srgbClr val="000000"/>
                </a:solidFill>
                <a:latin typeface="XFJVBI+HelveticaNeue"/>
              </a:rPr>
              <a:t>い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点数を得るのはよくあるから</a:t>
            </a:r>
            <a:r>
              <a:rPr lang="ja-JP" altLang="en-US" sz="1600" dirty="0" smtClean="0">
                <a:solidFill>
                  <a:srgbClr val="000000"/>
                </a:solidFill>
                <a:latin typeface="XFJVBI+HelveticaNeue"/>
              </a:rPr>
              <a:t>でしょう</a:t>
            </a:r>
            <a:r>
              <a:rPr lang="ja-JP" altLang="en-US" sz="1600" dirty="0" smtClean="0">
                <a:solidFill>
                  <a:srgbClr val="000000"/>
                </a:solidFill>
                <a:latin typeface="XFJVBI+HelveticaNeue"/>
              </a:rPr>
              <a:t>。</a:t>
            </a:r>
            <a:endParaRPr lang="ja-JP" altLang="en-US" sz="1600" dirty="0"/>
          </a:p>
        </p:txBody>
      </p:sp>
      <p:sp>
        <p:nvSpPr>
          <p:cNvPr id="6" name="正方形/長方形 5"/>
          <p:cNvSpPr/>
          <p:nvPr/>
        </p:nvSpPr>
        <p:spPr>
          <a:xfrm>
            <a:off x="2279576" y="5103673"/>
            <a:ext cx="94330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During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average precision computation, we only consider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one detection per ground truth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bounding box.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Any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redundant detections are considered false positives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and results in lower precision and thus a lower average precision overall.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Precision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の分母は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FT+FP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だから。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In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fact, this is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only an issue of inference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and it turns out to be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beneficial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to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drive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the network to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output the best possible residuals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for every anchor during training.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025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392119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BHBWOD+TradeGothicLTStd-Bd2"/>
                <a:cs typeface="BHBWOD+TradeGothicLTStd-Bd2"/>
              </a:rPr>
              <a:t>Output handling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GGCGIA+TradeGothicLTStd-Bd2"/>
                <a:cs typeface="GGCGIA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7498905" cy="2093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2D</a:t>
            </a:r>
            <a:r>
              <a:rPr sz="2700" spc="-14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object</a:t>
            </a:r>
            <a:r>
              <a:rPr sz="2700" spc="-1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detectors can</a:t>
            </a:r>
            <a:r>
              <a:rPr sz="2700" spc="-14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be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performed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using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convolutional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neural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networks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Usually,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anchor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boxes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are </a:t>
            </a:r>
            <a:r>
              <a:rPr sz="2700" spc="-12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used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as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priors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for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the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neural</a:t>
            </a:r>
            <a:r>
              <a:rPr sz="2700" spc="-12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network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to </a:t>
            </a:r>
            <a:r>
              <a:rPr sz="2700" spc="-11" dirty="0">
                <a:solidFill>
                  <a:srgbClr val="FF0000"/>
                </a:solidFill>
                <a:latin typeface="FBWOGT+TradeGothicLTStd"/>
                <a:cs typeface="FBWOGT+TradeGothicLTStd"/>
              </a:rPr>
              <a:t>shift</a:t>
            </a:r>
            <a:r>
              <a:rPr sz="2700" spc="-10" dirty="0">
                <a:solidFill>
                  <a:srgbClr val="FF000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FBWOGT+TradeGothicLTStd"/>
                <a:cs typeface="FBWOGT+TradeGothicLTStd"/>
              </a:rPr>
              <a:t>around</a:t>
            </a:r>
            <a:r>
              <a:rPr sz="2700" spc="-12" dirty="0">
                <a:solidFill>
                  <a:srgbClr val="FF000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to 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achieve</a:t>
            </a:r>
            <a:r>
              <a:rPr sz="2700" spc="-1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object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classification </a:t>
            </a:r>
            <a:r>
              <a:rPr sz="2700" spc="-14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and</a:t>
            </a:r>
            <a:r>
              <a:rPr sz="2700" spc="-1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localization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4438154"/>
            <a:ext cx="4433963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NBIGSC+TradeGothicLTStd-Bd2"/>
                <a:cs typeface="NBIGSC+TradeGothicLTStd-Bd2"/>
              </a:rPr>
              <a:t>Next:</a:t>
            </a:r>
            <a:r>
              <a:rPr sz="2700" dirty="0">
                <a:solidFill>
                  <a:srgbClr val="002060"/>
                </a:solidFill>
                <a:latin typeface="NBIGSC+TradeGothicLTStd-Bd2"/>
                <a:cs typeface="NBIGSC+TradeGothicLTStd-Bd2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NBIGSC+TradeGothicLTStd-Bd2"/>
                <a:cs typeface="NBIGSC+TradeGothicLTStd-Bd2"/>
              </a:rPr>
              <a:t>Training</a:t>
            </a:r>
            <a:r>
              <a:rPr sz="2700" spc="-10" dirty="0">
                <a:solidFill>
                  <a:srgbClr val="002060"/>
                </a:solidFill>
                <a:latin typeface="NBIGSC+TradeGothicLTStd-Bd2"/>
                <a:cs typeface="NBIGSC+TradeGothicLTStd-Bd2"/>
              </a:rPr>
              <a:t> vs </a:t>
            </a:r>
            <a:r>
              <a:rPr sz="2700" spc="-11" dirty="0">
                <a:solidFill>
                  <a:srgbClr val="002060"/>
                </a:solidFill>
                <a:latin typeface="NBIGSC+TradeGothicLTStd-Bd2"/>
                <a:cs typeface="NBIGSC+TradeGothicLTStd-Bd2"/>
              </a:rPr>
              <a:t>Inference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2040483"/>
            <a:ext cx="439430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FFFFFF"/>
                </a:solidFill>
                <a:latin typeface="MELDHA+TradeGothicLTStd-Bd2"/>
                <a:cs typeface="MELDHA+TradeGothicLTStd-Bd2"/>
              </a:rPr>
              <a:t>Training Vs Inference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4,</a:t>
            </a:r>
            <a:r>
              <a:rPr sz="1600" spc="55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01024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ROOHHR+TradeGothicLTStd-Bd2"/>
                <a:cs typeface="ROOHHR+TradeGothicLTStd-Bd2"/>
              </a:rPr>
              <a:t>ConvNets For 2D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23244" y="3485778"/>
            <a:ext cx="970499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Prior Boxes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91130" y="3943052"/>
            <a:ext cx="747449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Image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507118" y="3943052"/>
            <a:ext cx="1893382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Output</a:t>
            </a:r>
            <a:r>
              <a:rPr sz="1750" spc="-1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Detections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204762" y="4730672"/>
            <a:ext cx="1416134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Feature Extractor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70505" y="4730672"/>
            <a:ext cx="1781586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Output Layers</a:t>
            </a:r>
            <a:r>
              <a:rPr sz="1400" spc="17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NMS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753099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QVCUOV+TradeGothicLTStd-Bd2"/>
                <a:cs typeface="QVCUOV+TradeGothicLTStd-Bd2"/>
              </a:rPr>
              <a:t>2D Object Detector Training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35917" y="1782895"/>
            <a:ext cx="963841" cy="555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spc="199" dirty="0">
                <a:solidFill>
                  <a:srgbClr val="242852"/>
                </a:solidFill>
                <a:latin typeface="HGFDJC+CambriaMath"/>
                <a:cs typeface="HGFDJC+CambriaMath"/>
              </a:rPr>
              <a:t>#</a:t>
            </a:r>
            <a:r>
              <a:rPr sz="3450" baseline="36750" dirty="0">
                <a:solidFill>
                  <a:srgbClr val="242852"/>
                </a:solidFill>
                <a:latin typeface="PBDWWU+CambriaMath"/>
                <a:cs typeface="PBDWWU+CambriaMath"/>
              </a:rPr>
              <a:t>∗</a:t>
            </a:r>
            <a:r>
              <a:rPr sz="3450" spc="612" baseline="3675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$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53905" y="1905936"/>
            <a:ext cx="304797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*+,-'-'.</a:t>
            </a:r>
            <a:r>
              <a:rPr sz="3200" spc="-10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/,0,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16718" y="2362015"/>
            <a:ext cx="1878623" cy="555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[$</a:t>
            </a:r>
            <a:r>
              <a:rPr sz="3200" dirty="0">
                <a:solidFill>
                  <a:srgbClr val="242852"/>
                </a:solidFill>
                <a:latin typeface="KWIMKN+ArialMT"/>
                <a:cs typeface="KWIMKN+ArialMT"/>
              </a:rPr>
              <a:t>, </a:t>
            </a:r>
            <a:r>
              <a:rPr sz="3200" spc="199" dirty="0">
                <a:solidFill>
                  <a:srgbClr val="242852"/>
                </a:solidFill>
                <a:latin typeface="HGFDJC+CambriaMath"/>
                <a:cs typeface="HGFDJC+CambriaMath"/>
              </a:rPr>
              <a:t>#</a:t>
            </a:r>
            <a:r>
              <a:rPr sz="3450" baseline="36750" dirty="0">
                <a:solidFill>
                  <a:srgbClr val="242852"/>
                </a:solidFill>
                <a:latin typeface="PBDWWU+CambriaMath"/>
                <a:cs typeface="PBDWWU+CambriaMath"/>
              </a:rPr>
              <a:t>∗</a:t>
            </a:r>
            <a:r>
              <a:rPr sz="3450" spc="612" baseline="3675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$</a:t>
            </a:r>
            <a:r>
              <a:rPr sz="3200" spc="532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]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923651" y="3300984"/>
            <a:ext cx="1284020" cy="278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4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WLBIER+TradeGothicLTStd"/>
                <a:cs typeface="WLBIER+TradeGothicLTStd"/>
              </a:rPr>
              <a:t>Optimization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07274" y="3316224"/>
            <a:ext cx="1389277" cy="278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4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WLBIER+TradeGothicLTStd"/>
                <a:cs typeface="WLBIER+TradeGothicLTStd"/>
              </a:rPr>
              <a:t>Loss Function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259060" y="4022802"/>
            <a:ext cx="644500" cy="367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3000" baseline="31384" dirty="0">
                <a:solidFill>
                  <a:srgbClr val="232852"/>
                </a:solidFill>
                <a:latin typeface="HGFDJC+CambriaMath"/>
                <a:cs typeface="HGFDJC+CambriaMath"/>
              </a:rPr>
              <a:t>&amp;</a:t>
            </a:r>
            <a:r>
              <a:rPr sz="1300" spc="23" dirty="0">
                <a:solidFill>
                  <a:srgbClr val="232852"/>
                </a:solidFill>
                <a:latin typeface="HGFDJC+CambriaMath"/>
                <a:cs typeface="HGFDJC+CambriaMath"/>
              </a:rPr>
              <a:t>'()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899183" y="4881490"/>
            <a:ext cx="1379935" cy="249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Calibri"/>
                <a:cs typeface="Calibri"/>
              </a:rPr>
              <a:t>Feature Extractor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808703" y="4881490"/>
            <a:ext cx="1143901" cy="249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Calibri"/>
                <a:cs typeface="Calibri"/>
              </a:rPr>
              <a:t>Output Layers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181363" y="5786040"/>
            <a:ext cx="38675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$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925697" y="5786040"/>
            <a:ext cx="1982453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!</a:t>
            </a:r>
            <a:r>
              <a:rPr sz="3200" spc="139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=</a:t>
            </a:r>
            <a:r>
              <a:rPr sz="3200" spc="8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#</a:t>
            </a:r>
            <a:r>
              <a:rPr sz="3200" spc="62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$;</a:t>
            </a:r>
            <a:r>
              <a:rPr sz="3200" spc="-27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&amp;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036836" y="5967710"/>
            <a:ext cx="947166" cy="249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Calibri"/>
                <a:cs typeface="Calibri"/>
              </a:rPr>
              <a:t>Prior Boxes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正方形/長方形 14"/>
              <p:cNvSpPr/>
              <p:nvPr/>
            </p:nvSpPr>
            <p:spPr>
              <a:xfrm>
                <a:off x="6096001" y="0"/>
                <a:ext cx="6096000" cy="12239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 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are one to one, our problem would have been easy. 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XFJVBI+HelveticaNeue"/>
                  </a:rPr>
                  <a:t>はい！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One-to-one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XFJVBI+HelveticaNeue"/>
                  </a:rPr>
                  <a:t>じゃない！</a:t>
                </a:r>
                <a:endParaRPr lang="en-US" altLang="ja-JP" sz="2400" dirty="0">
                  <a:solidFill>
                    <a:srgbClr val="000000"/>
                  </a:solidFill>
                  <a:latin typeface="XFJVBI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However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, the outputs of our network is </a:t>
                </a:r>
                <a:r>
                  <a:rPr lang="en-US" altLang="ja-JP" dirty="0">
                    <a:solidFill>
                      <a:srgbClr val="FF0000"/>
                    </a:solidFill>
                    <a:latin typeface="XFJVBI+HelveticaNeue"/>
                  </a:rPr>
                  <a:t>multiple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XFJVBI+HelveticaNeue"/>
                  </a:rPr>
                  <a:t>boxes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 that can be </a:t>
                </a:r>
                <a:r>
                  <a:rPr lang="en-US" altLang="ja-JP" dirty="0">
                    <a:solidFill>
                      <a:srgbClr val="FF0000"/>
                    </a:solidFill>
                    <a:latin typeface="XFJVBI+HelveticaNeue"/>
                  </a:rPr>
                  <a:t>associated with a single ground truth box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. </a:t>
                </a:r>
                <a:endParaRPr lang="ja-JP" altLang="en-US" dirty="0"/>
              </a:p>
            </p:txBody>
          </p:sp>
        </mc:Choice>
        <mc:Fallback>
          <p:sp>
            <p:nvSpPr>
              <p:cNvPr id="15" name="正方形/長方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0"/>
                <a:ext cx="6096000" cy="1223989"/>
              </a:xfrm>
              <a:prstGeom prst="rect">
                <a:avLst/>
              </a:prstGeom>
              <a:blipFill>
                <a:blip r:embed="rId3"/>
                <a:stretch>
                  <a:fillRect l="-400" t="-3483" r="-1700" b="-34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203902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CBOLPM+TradeGothicLTStd-Bd2"/>
                <a:cs typeface="CBOLPM+TradeGothicLTStd-Bd2"/>
              </a:rPr>
              <a:t>MiniBatch</a:t>
            </a:r>
            <a:r>
              <a:rPr sz="3600" spc="19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2060"/>
                </a:solidFill>
                <a:latin typeface="CBOLPM+TradeGothicLTStd-Bd2"/>
                <a:cs typeface="CBOLPM+TradeGothicLTStd-Bd2"/>
              </a:rPr>
              <a:t>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8400256" y="144549"/>
                <a:ext cx="3791744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ja-JP" dirty="0" smtClean="0"/>
                  <a:t>Visualize </a:t>
                </a:r>
                <a:r>
                  <a:rPr lang="en-US" altLang="ja-JP" dirty="0"/>
                  <a:t>the ground-truth bounding box alongside these anchors. 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ja-JP" dirty="0" smtClean="0"/>
                  <a:t>Some </a:t>
                </a:r>
                <a:r>
                  <a:rPr lang="en-US" altLang="ja-JP" dirty="0"/>
                  <a:t>anchors overlap and some don’t.</a:t>
                </a:r>
                <a:r>
                  <a:rPr lang="ja-JP" altLang="en-US" dirty="0"/>
                  <a:t>（上記の緑枠や⾚枠の図） </a:t>
                </a:r>
                <a:endParaRPr lang="en-US" altLang="ja-JP" dirty="0"/>
              </a:p>
              <a:p>
                <a:pPr marL="742950" lvl="1" indent="-285750">
                  <a:buFontTx/>
                  <a:buChar char="-"/>
                </a:pPr>
                <a:r>
                  <a:rPr lang="ja-JP" altLang="en-US" dirty="0" smtClean="0"/>
                  <a:t>上記</a:t>
                </a:r>
                <a:r>
                  <a:rPr lang="ja-JP" altLang="en-US" dirty="0"/>
                  <a:t>⾚枠の数</a:t>
                </a:r>
                <a:r>
                  <a:rPr lang="ja-JP" altLang="en-US" dirty="0" smtClean="0"/>
                  <a:t>は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ja-JP" altLang="en-US" dirty="0" smtClean="0"/>
                  <a:t>で</a:t>
                </a:r>
                <a:r>
                  <a:rPr lang="ja-JP" altLang="en-US" dirty="0"/>
                  <a:t>しょう </a:t>
                </a:r>
                <a:r>
                  <a:rPr lang="ja-JP" altLang="en-US" dirty="0" smtClean="0"/>
                  <a:t>！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ja-JP" altLang="en-US" dirty="0" smtClean="0"/>
                  <a:t>は</a:t>
                </a:r>
                <a:r>
                  <a:rPr lang="en-US" altLang="ja-JP" dirty="0"/>
                  <a:t>feature map</a:t>
                </a:r>
                <a:r>
                  <a:rPr lang="ja-JP" altLang="en-US" dirty="0"/>
                  <a:t>のサイズ！</a:t>
                </a:r>
                <a:r>
                  <a:rPr lang="en-US" altLang="ja-JP" dirty="0"/>
                  <a:t>input image</a:t>
                </a:r>
                <a:r>
                  <a:rPr lang="ja-JP" altLang="en-US" dirty="0"/>
                  <a:t>のサイズ じゃない！ </a:t>
                </a: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256" y="144549"/>
                <a:ext cx="3791744" cy="2862322"/>
              </a:xfrm>
              <a:prstGeom prst="rect">
                <a:avLst/>
              </a:prstGeom>
              <a:blipFill>
                <a:blip r:embed="rId3"/>
                <a:stretch>
                  <a:fillRect l="-1447" t="-1279" r="-1125" b="-1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0" y="1772816"/>
                <a:ext cx="2495600" cy="5078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VGG feature extractor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XFJVBI+HelveticaNeue"/>
                  </a:rPr>
                  <a:t>reduces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 the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XFJVBI+HelveticaNeue"/>
                  </a:rPr>
                  <a:t>resolution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 of the initial input by a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XFJVBI+HelveticaNeue"/>
                  </a:rPr>
                  <a:t>factor of 32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/>
                  <a:t>That means that if we associate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every pixel in the feature map </a:t>
                </a:r>
                <a:r>
                  <a:rPr lang="en-US" altLang="ja-JP" dirty="0"/>
                  <a:t>with a set of anchors, these anchors will be transferred to the initial image by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placing them </a:t>
                </a:r>
                <a:r>
                  <a:rPr lang="en-US" altLang="ja-JP" dirty="0"/>
                  <a:t>on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a grid with stride 32</a:t>
                </a:r>
                <a:r>
                  <a:rPr lang="en-US" altLang="ja-JP" dirty="0"/>
                  <a:t>. 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ja-JP" dirty="0"/>
                  <a:t>feature map</a:t>
                </a:r>
                <a:r>
                  <a:rPr lang="ja-JP" altLang="en-US" dirty="0"/>
                  <a:t>の</a:t>
                </a:r>
                <a:r>
                  <a:rPr lang="en-US" altLang="ja-JP" dirty="0"/>
                  <a:t>1</a:t>
                </a:r>
                <a:r>
                  <a:rPr lang="ja-JP" altLang="en-US" dirty="0"/>
                  <a:t>つ</a:t>
                </a:r>
                <a:r>
                  <a:rPr lang="en-US" altLang="ja-JP" dirty="0"/>
                  <a:t>pixel</a:t>
                </a:r>
                <a:r>
                  <a:rPr lang="ja-JP" altLang="en-US" dirty="0"/>
                  <a:t>は</a:t>
                </a:r>
                <a:r>
                  <a:rPr lang="en-US" altLang="ja-JP" dirty="0"/>
                  <a:t>initial image</a:t>
                </a:r>
                <a:r>
                  <a:rPr lang="ja-JP" altLang="en-US" dirty="0" smtClean="0"/>
                  <a:t>の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32×32</m:t>
                    </m:r>
                  </m:oMath>
                </a14:m>
                <a:r>
                  <a:rPr lang="ja-JP" altLang="en-US" dirty="0" smtClean="0"/>
                  <a:t> </a:t>
                </a:r>
                <a:r>
                  <a:rPr lang="en-US" altLang="ja-JP" dirty="0"/>
                  <a:t>grid</a:t>
                </a:r>
                <a:r>
                  <a:rPr lang="ja-JP" altLang="en-US" dirty="0"/>
                  <a:t>相当だから。 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72816"/>
                <a:ext cx="2495600" cy="5078313"/>
              </a:xfrm>
              <a:prstGeom prst="rect">
                <a:avLst/>
              </a:prstGeom>
              <a:blipFill>
                <a:blip r:embed="rId4"/>
                <a:stretch>
                  <a:fillRect l="-1956" t="-720" r="-3912" b="-10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48827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OIBBUU+TradeGothicLTStd-Bd2"/>
                <a:cs typeface="OIBBUU+TradeGothicLTStd-Bd2"/>
              </a:rPr>
              <a:t>Object Detection Is Not Trivial 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54162"/>
            <a:ext cx="611043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LQJEHS+TradeGothicLTStd-Bd2"/>
                <a:cs typeface="LQJEHS+TradeGothicLTStd-Bd2"/>
              </a:rPr>
              <a:t>Extent</a:t>
            </a:r>
            <a:r>
              <a:rPr sz="2700" dirty="0">
                <a:solidFill>
                  <a:srgbClr val="FF0000"/>
                </a:solidFill>
                <a:latin typeface="LQJEHS+TradeGothicLTStd-Bd2"/>
                <a:cs typeface="LQJEHS+TradeGothicLTStd-Bd2"/>
              </a:rPr>
              <a:t> </a:t>
            </a:r>
            <a:r>
              <a:rPr sz="2700" spc="-10" dirty="0">
                <a:solidFill>
                  <a:srgbClr val="FF0000"/>
                </a:solidFill>
                <a:latin typeface="LQJEHS+TradeGothicLTStd-Bd2"/>
                <a:cs typeface="LQJEHS+TradeGothicLTStd-Bd2"/>
              </a:rPr>
              <a:t>of </a:t>
            </a:r>
            <a:r>
              <a:rPr sz="2700" spc="-11" dirty="0">
                <a:solidFill>
                  <a:srgbClr val="FF0000"/>
                </a:solidFill>
                <a:latin typeface="LQJEHS+TradeGothicLTStd-Bd2"/>
                <a:cs typeface="LQJEHS+TradeGothicLTStd-Bd2"/>
              </a:rPr>
              <a:t>objects</a:t>
            </a:r>
            <a:r>
              <a:rPr sz="2700" spc="-10" dirty="0">
                <a:solidFill>
                  <a:srgbClr val="FF0000"/>
                </a:solidFill>
                <a:latin typeface="LQJEHS+TradeGothicLTStd-Bd2"/>
                <a:cs typeface="LQJEHS+TradeGothicLTStd-Bd2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LQJEHS+TradeGothicLTStd-Bd2"/>
                <a:cs typeface="LQJEHS+TradeGothicLTStd-Bd2"/>
              </a:rPr>
              <a:t>is</a:t>
            </a:r>
            <a:r>
              <a:rPr sz="2700" dirty="0">
                <a:solidFill>
                  <a:srgbClr val="002060"/>
                </a:solidFill>
                <a:latin typeface="LQJEHS+TradeGothicLTStd-Bd2"/>
                <a:cs typeface="LQJEHS+TradeGothicLTStd-Bd2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LQJEHS+TradeGothicLTStd-Bd2"/>
                <a:cs typeface="LQJEHS+TradeGothicLTStd-Bd2"/>
              </a:rPr>
              <a:t>not</a:t>
            </a:r>
            <a:r>
              <a:rPr sz="2700" spc="-10" dirty="0">
                <a:solidFill>
                  <a:srgbClr val="002060"/>
                </a:solidFill>
                <a:latin typeface="LQJEHS+TradeGothicLTStd-Bd2"/>
                <a:cs typeface="LQJEHS+TradeGothicLTStd-Bd2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LQJEHS+TradeGothicLTStd-Bd2"/>
                <a:cs typeface="LQJEHS+TradeGothicLTStd-Bd2"/>
              </a:rPr>
              <a:t>fully</a:t>
            </a:r>
            <a:r>
              <a:rPr sz="2700" dirty="0">
                <a:solidFill>
                  <a:srgbClr val="002060"/>
                </a:solidFill>
                <a:latin typeface="LQJEHS+TradeGothicLTStd-Bd2"/>
                <a:cs typeface="LQJEHS+TradeGothicLTStd-Bd2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LQJEHS+TradeGothicLTStd-Bd2"/>
                <a:cs typeface="LQJEHS+TradeGothicLTStd-Bd2"/>
              </a:rPr>
              <a:t>observed!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5470" y="1860841"/>
            <a:ext cx="5420445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2060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FF0000"/>
                </a:solidFill>
                <a:latin typeface="VNMBMP+TradeGothicLTStd-Bd2"/>
                <a:cs typeface="VNMBMP+TradeGothicLTStd-Bd2"/>
              </a:rPr>
              <a:t>Occlusion</a:t>
            </a:r>
            <a:r>
              <a:rPr sz="2100" spc="14" dirty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:</a:t>
            </a:r>
            <a:r>
              <a:rPr sz="2100" dirty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Background </a:t>
            </a:r>
            <a:r>
              <a:rPr sz="2100" spc="11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objects</a:t>
            </a:r>
            <a:r>
              <a:rPr sz="2100" spc="15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 </a:t>
            </a:r>
            <a:r>
              <a:rPr sz="2100" spc="12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covered</a:t>
            </a:r>
            <a:r>
              <a:rPr sz="2100" spc="17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 </a:t>
            </a:r>
            <a:r>
              <a:rPr sz="2100" spc="20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by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3125" y="2154935"/>
            <a:ext cx="2338033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5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foreground</a:t>
            </a:r>
            <a:r>
              <a:rPr sz="2100" spc="14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 </a:t>
            </a:r>
            <a:r>
              <a:rPr sz="2100" spc="12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objects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5470" y="2470441"/>
            <a:ext cx="6127043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2060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4" dirty="0" smtClean="0">
                <a:solidFill>
                  <a:srgbClr val="FF0000"/>
                </a:solidFill>
                <a:latin typeface="VNMBMP+TradeGothicLTStd-Bd2"/>
                <a:cs typeface="VNMBMP+TradeGothicLTStd-Bd2"/>
              </a:rPr>
              <a:t>Truncation</a:t>
            </a:r>
            <a:r>
              <a:rPr lang="ja-JP" altLang="en-US" sz="2100" spc="14" dirty="0" smtClean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（切り捨て）</a:t>
            </a:r>
            <a:r>
              <a:rPr sz="2100" spc="14" dirty="0" smtClean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:</a:t>
            </a:r>
            <a:r>
              <a:rPr sz="2100" dirty="0" smtClean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 </a:t>
            </a:r>
            <a:r>
              <a:rPr sz="2100" spc="14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Objects </a:t>
            </a:r>
            <a:r>
              <a:rPr sz="2100" spc="12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are</a:t>
            </a:r>
            <a:r>
              <a:rPr sz="2100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out</a:t>
            </a:r>
            <a:r>
              <a:rPr sz="2100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 </a:t>
            </a:r>
            <a:r>
              <a:rPr sz="2100" spc="11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of </a:t>
            </a:r>
            <a:r>
              <a:rPr sz="2100" spc="12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image</a:t>
            </a:r>
            <a:r>
              <a:rPr sz="2100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boundaries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3665" y="3093986"/>
            <a:ext cx="697477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LQJEHS+TradeGothicLTStd-Bd2"/>
                <a:cs typeface="LQJEHS+TradeGothicLTStd-Bd2"/>
              </a:rPr>
              <a:t>Scale</a:t>
            </a:r>
            <a:r>
              <a:rPr sz="2700" spc="-14" dirty="0">
                <a:solidFill>
                  <a:srgbClr val="002060"/>
                </a:solidFill>
                <a:latin typeface="LQJEHS+TradeGothicLTStd-Bd2"/>
                <a:cs typeface="LQJEHS+TradeGothicLTStd-Bd2"/>
              </a:rPr>
              <a:t>:</a:t>
            </a:r>
            <a:r>
              <a:rPr sz="2700" spc="-10" dirty="0">
                <a:solidFill>
                  <a:srgbClr val="002060"/>
                </a:solidFill>
                <a:latin typeface="LQJEHS+TradeGothicLTStd-Bd2"/>
                <a:cs typeface="LQJEHS+TradeGothicLTStd-Bd2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Object</a:t>
            </a:r>
            <a:r>
              <a:rPr sz="2700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size</a:t>
            </a:r>
            <a:r>
              <a:rPr sz="2700" spc="-10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gets</a:t>
            </a:r>
            <a:r>
              <a:rPr sz="2700" spc="-10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smaller</a:t>
            </a:r>
            <a:r>
              <a:rPr sz="2700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as</a:t>
            </a:r>
            <a:r>
              <a:rPr sz="2700" spc="-10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the</a:t>
            </a:r>
            <a:r>
              <a:rPr sz="2700" spc="-10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object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99415" y="3468623"/>
            <a:ext cx="2979850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moves</a:t>
            </a:r>
            <a:r>
              <a:rPr sz="2700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farther</a:t>
            </a:r>
            <a:r>
              <a:rPr sz="2700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 </a:t>
            </a:r>
            <a:r>
              <a:rPr sz="2700" spc="-18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away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3665" y="4242815"/>
            <a:ext cx="3678898" cy="776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Illumination</a:t>
            </a:r>
            <a:r>
              <a:rPr sz="2700" spc="-11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Changes:</a:t>
            </a:r>
          </a:p>
          <a:p>
            <a:pPr marL="471804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2060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Too</a:t>
            </a:r>
            <a:r>
              <a:rPr sz="2100" dirty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 </a:t>
            </a:r>
            <a:r>
              <a:rPr sz="2100" spc="14" dirty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bright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85470" y="4957610"/>
            <a:ext cx="1452581" cy="378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2060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Too</a:t>
            </a:r>
            <a:r>
              <a:rPr sz="2100" dirty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dark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124952" y="1000231"/>
            <a:ext cx="6619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extent: The extent of something is its length, area, or size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.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（辞書）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 </a:t>
            </a:r>
            <a:endParaRPr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869024" y="57398"/>
            <a:ext cx="5322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This requires the algorithm to be able to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hallucinate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（幻覚を起こす）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the extent of objects to properly detect them. </a:t>
            </a:r>
            <a:endParaRPr lang="ja-JP" altLang="en-US" dirty="0"/>
          </a:p>
        </p:txBody>
      </p:sp>
      <p:cxnSp>
        <p:nvCxnSpPr>
          <p:cNvPr id="15" name="直線矢印コネクタ 14"/>
          <p:cNvCxnSpPr/>
          <p:nvPr/>
        </p:nvCxnSpPr>
        <p:spPr>
          <a:xfrm flipV="1">
            <a:off x="6240016" y="908720"/>
            <a:ext cx="761925" cy="1080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7137764" y="1137908"/>
            <a:ext cx="47662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This phenomenon creates huge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variability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in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bounding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box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sizes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ja-JP" altLang="en-US" dirty="0"/>
          </a:p>
        </p:txBody>
      </p:sp>
      <p:cxnSp>
        <p:nvCxnSpPr>
          <p:cNvPr id="21" name="直線矢印コネクタ 20"/>
          <p:cNvCxnSpPr/>
          <p:nvPr/>
        </p:nvCxnSpPr>
        <p:spPr>
          <a:xfrm flipV="1">
            <a:off x="6104193" y="1628800"/>
            <a:ext cx="1033571" cy="8800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775520" y="3690669"/>
            <a:ext cx="4328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The algorithm is expected to determine the class of these objects at variable scales. </a:t>
            </a:r>
            <a:endParaRPr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407368" y="5435941"/>
            <a:ext cx="6840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whole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image illumination variations from bright sun to night driving.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partial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variations due to reflections, shadows, precipitation, and other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nuisance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（やっかいなもの）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e</a:t>
            </a:r>
            <a:r>
              <a:rPr lang="en-US" altLang="ja-JP" dirty="0">
                <a:solidFill>
                  <a:srgbClr val="000000"/>
                </a:solidFill>
                <a:latin typeface="SJUSPW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ects.</a:t>
            </a:r>
            <a:endParaRPr lang="ja-JP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203902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CBOLPM+TradeGothicLTStd-Bd2"/>
                <a:cs typeface="CBOLPM+TradeGothicLTStd-Bd2"/>
              </a:rPr>
              <a:t>MiniBatch</a:t>
            </a:r>
            <a:r>
              <a:rPr sz="3600" spc="19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2060"/>
                </a:solidFill>
                <a:latin typeface="CBOLPM+TradeGothicLTStd-Bd2"/>
                <a:cs typeface="CBOLPM+TradeGothicLTStd-Bd2"/>
              </a:rPr>
              <a:t>Selection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65704" y="4250474"/>
            <a:ext cx="562850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FE00FF"/>
                </a:solidFill>
                <a:latin typeface="NWITCF+TradeGothicLTStd-Bd2"/>
                <a:cs typeface="NWITCF+TradeGothicLTStd-Bd2"/>
              </a:rPr>
              <a:t>0.3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07119" y="4241330"/>
            <a:ext cx="315353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E00FF"/>
                </a:solidFill>
                <a:latin typeface="NWITCF+TradeGothicLTStd-Bd2"/>
                <a:cs typeface="NWITCF+TradeGothicLTStd-Bd2"/>
              </a:rPr>
              <a:t>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49494" y="4277905"/>
            <a:ext cx="616351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8" dirty="0">
                <a:solidFill>
                  <a:srgbClr val="232852"/>
                </a:solidFill>
                <a:latin typeface="NWITCF+TradeGothicLTStd-Bd2"/>
                <a:cs typeface="NWITCF+TradeGothicLTStd-Bd2"/>
              </a:rPr>
              <a:t>IOU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0261" y="4274858"/>
            <a:ext cx="562851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4A8EF2"/>
                </a:solidFill>
                <a:latin typeface="NWITCF+TradeGothicLTStd-Bd2"/>
                <a:cs typeface="NWITCF+TradeGothicLTStd-Bd2"/>
              </a:rPr>
              <a:t>0.8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849609" y="4274858"/>
            <a:ext cx="562851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42852"/>
                </a:solidFill>
                <a:latin typeface="NWITCF+TradeGothicLTStd-Bd2"/>
                <a:cs typeface="NWITCF+TradeGothicLTStd-Bd2"/>
              </a:rPr>
              <a:t>0.5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92139" y="5157216"/>
            <a:ext cx="4122318" cy="5767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9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1900" spc="111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FF00FF"/>
                </a:solidFill>
                <a:latin typeface="IAWWTT+TradeGothicLTStd"/>
                <a:cs typeface="IAWWTT+TradeGothicLTStd"/>
              </a:rPr>
              <a:t>Negative Member Threshold:</a:t>
            </a:r>
            <a:r>
              <a:rPr sz="1900" spc="-10" dirty="0">
                <a:solidFill>
                  <a:srgbClr val="FF00FF"/>
                </a:solidFill>
                <a:latin typeface="IAWWTT+TradeGothicLTStd"/>
                <a:cs typeface="IAWWTT+TradeGothicLTStd"/>
              </a:rPr>
              <a:t> </a:t>
            </a:r>
            <a:r>
              <a:rPr sz="1900" dirty="0">
                <a:solidFill>
                  <a:srgbClr val="FF00FF"/>
                </a:solidFill>
                <a:latin typeface="IAWWTT+TradeGothicLTStd"/>
                <a:cs typeface="IAWWTT+TradeGothicLTStd"/>
              </a:rPr>
              <a:t>&lt; 0.4</a:t>
            </a:r>
          </a:p>
          <a:p>
            <a:pPr marL="0" marR="0">
              <a:lnSpc>
                <a:spcPts val="1991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1900" spc="11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4A8EF2"/>
                </a:solidFill>
                <a:latin typeface="IAWWTT+TradeGothicLTStd"/>
                <a:cs typeface="IAWWTT+TradeGothicLTStd"/>
              </a:rPr>
              <a:t>Positive Member Threshold:</a:t>
            </a:r>
            <a:r>
              <a:rPr sz="1900" spc="565" dirty="0">
                <a:solidFill>
                  <a:srgbClr val="4A8EF2"/>
                </a:solidFill>
                <a:latin typeface="IAWWTT+TradeGothicLTStd"/>
                <a:cs typeface="IAWWTT+TradeGothicLTStd"/>
              </a:rPr>
              <a:t> </a:t>
            </a:r>
            <a:r>
              <a:rPr sz="1900" dirty="0">
                <a:solidFill>
                  <a:srgbClr val="4A8EF2"/>
                </a:solidFill>
                <a:latin typeface="IAWWTT+TradeGothicLTStd"/>
                <a:cs typeface="IAWWTT+TradeGothicLTStd"/>
              </a:rPr>
              <a:t>&gt; 0.6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614456" y="4656856"/>
            <a:ext cx="65775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Any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anchor with an IOU greater than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positive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anchor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threshold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is called a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positive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anchor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Any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anchor with an IOU less than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negative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anchor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threshold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is called a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negative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anchor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Any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anchor with an IOU in between the two thresholds is fully discarded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すごい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！</a:t>
            </a:r>
            <a:endParaRPr lang="ja-JP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153102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QWSFF+TradeGothicLTStd-Bd2"/>
                <a:cs typeface="IQWSFF+TradeGothicLTStd-Bd2"/>
              </a:rPr>
              <a:t>Minibatch</a:t>
            </a:r>
            <a:r>
              <a:rPr sz="3600" spc="19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1F5F"/>
                </a:solidFill>
                <a:latin typeface="IQWSFF+TradeGothicLTStd-Bd2"/>
                <a:cs typeface="IQWSFF+TradeGothicLTStd-Bd2"/>
              </a:rPr>
              <a:t>Selection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4049094" cy="1090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Negative</a:t>
            </a:r>
            <a:r>
              <a:rPr sz="2700" spc="-10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anchors</a:t>
            </a:r>
            <a:r>
              <a:rPr sz="2700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CICJDV+TradeGothicLTStd"/>
                <a:cs typeface="CICJDV+TradeGothicLTStd"/>
              </a:rPr>
              <a:t>target</a:t>
            </a:r>
            <a:r>
              <a:rPr sz="2700" spc="-11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:</a:t>
            </a:r>
          </a:p>
          <a:p>
            <a:pPr marL="471804" marR="0">
              <a:lnSpc>
                <a:spcPts val="2532"/>
              </a:lnSpc>
              <a:spcBef>
                <a:spcPts val="297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QPTVTU+TradeGothicLTStd-Bd2"/>
                <a:cs typeface="QPTVTU+TradeGothicLTStd-Bd2"/>
              </a:rPr>
              <a:t>Classification:</a:t>
            </a:r>
            <a:r>
              <a:rPr sz="2100" dirty="0">
                <a:solidFill>
                  <a:srgbClr val="001F5F"/>
                </a:solidFill>
                <a:latin typeface="QPTVTU+TradeGothicLTStd-Bd2"/>
                <a:cs typeface="QPTVTU+TradeGothicLTStd-Bd2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Background</a:t>
            </a:r>
          </a:p>
          <a:p>
            <a:pPr marL="471804" marR="0">
              <a:lnSpc>
                <a:spcPts val="2532"/>
              </a:lnSpc>
              <a:spcBef>
                <a:spcPts val="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QPTVTU+TradeGothicLTStd-Bd2"/>
                <a:cs typeface="QPTVTU+TradeGothicLTStd-Bd2"/>
              </a:rPr>
              <a:t>Regression:</a:t>
            </a:r>
            <a:r>
              <a:rPr sz="2100" dirty="0">
                <a:solidFill>
                  <a:srgbClr val="001F5F"/>
                </a:solidFill>
                <a:latin typeface="QPTVTU+TradeGothicLTStd-Bd2"/>
                <a:cs typeface="QPTVTU+TradeGothicLTStd-Bd2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None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2630423"/>
            <a:ext cx="3897222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Positive</a:t>
            </a:r>
            <a:r>
              <a:rPr sz="2700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anchors</a:t>
            </a:r>
            <a:r>
              <a:rPr sz="2700" spc="-10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 </a:t>
            </a:r>
            <a:r>
              <a:rPr sz="2700" spc="-10" dirty="0">
                <a:solidFill>
                  <a:srgbClr val="FF0000"/>
                </a:solidFill>
                <a:latin typeface="CICJDV+TradeGothicLTStd"/>
                <a:cs typeface="CICJDV+TradeGothicLTStd"/>
              </a:rPr>
              <a:t>target</a:t>
            </a:r>
            <a:r>
              <a:rPr sz="2700" spc="-10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5470" y="3064802"/>
            <a:ext cx="7324038" cy="987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QPTVTU+TradeGothicLTStd-Bd2"/>
                <a:cs typeface="QPTVTU+TradeGothicLTStd-Bd2"/>
              </a:rPr>
              <a:t>Classification:</a:t>
            </a:r>
            <a:r>
              <a:rPr sz="2100" dirty="0">
                <a:solidFill>
                  <a:srgbClr val="001F5F"/>
                </a:solidFill>
                <a:latin typeface="QPTVTU+TradeGothicLTStd-Bd2"/>
                <a:cs typeface="QPTVTU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Category</a:t>
            </a:r>
            <a:r>
              <a:rPr sz="2100" spc="11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of</a:t>
            </a:r>
            <a:r>
              <a:rPr sz="2100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ground</a:t>
            </a:r>
            <a:r>
              <a:rPr sz="2100" spc="12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truth </a:t>
            </a:r>
            <a:r>
              <a:rPr sz="2100" spc="17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bounding</a:t>
            </a:r>
            <a:r>
              <a:rPr sz="2100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box</a:t>
            </a:r>
          </a:p>
          <a:p>
            <a:pPr marL="0" marR="0">
              <a:lnSpc>
                <a:spcPts val="2532"/>
              </a:lnSpc>
              <a:spcBef>
                <a:spcPts val="17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QPTVTU+TradeGothicLTStd-Bd2"/>
                <a:cs typeface="QPTVTU+TradeGothicLTStd-Bd2"/>
              </a:rPr>
              <a:t>Regression:</a:t>
            </a:r>
            <a:r>
              <a:rPr sz="2100" dirty="0">
                <a:solidFill>
                  <a:srgbClr val="001F5F"/>
                </a:solidFill>
                <a:latin typeface="QPTVTU+TradeGothicLTStd-Bd2"/>
                <a:cs typeface="QPTVTU+TradeGothicLTStd-Bd2"/>
              </a:rPr>
              <a:t> </a:t>
            </a:r>
            <a:r>
              <a:rPr sz="2100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Align</a:t>
            </a:r>
            <a:r>
              <a:rPr sz="2100" spc="20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7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box</a:t>
            </a:r>
            <a:r>
              <a:rPr sz="2100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parameters</a:t>
            </a:r>
            <a:r>
              <a:rPr sz="2100" spc="10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with</a:t>
            </a:r>
            <a:r>
              <a:rPr sz="2100" spc="15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highest</a:t>
            </a:r>
            <a:r>
              <a:rPr sz="2100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8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IOU</a:t>
            </a:r>
            <a:r>
              <a:rPr sz="2100" spc="10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ground</a:t>
            </a:r>
          </a:p>
          <a:p>
            <a:pPr marL="287654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5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truth</a:t>
            </a:r>
            <a:r>
              <a:rPr sz="2100" spc="14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bounding</a:t>
            </a:r>
            <a:r>
              <a:rPr sz="2100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box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4666767" y="17914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Background is usually a class we add to our classes of interest to describe anything not included in these classes. </a:t>
            </a:r>
            <a:endParaRPr lang="ja-JP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153102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QWSFF+TradeGothicLTStd-Bd2"/>
                <a:cs typeface="IQWSFF+TradeGothicLTStd-Bd2"/>
              </a:rPr>
              <a:t>Minibatch</a:t>
            </a:r>
            <a:r>
              <a:rPr sz="3600" spc="19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1F5F"/>
                </a:solidFill>
                <a:latin typeface="IQWSFF+TradeGothicLTStd-Bd2"/>
                <a:cs typeface="IQWSFF+TradeGothicLTStd-Bd2"/>
              </a:rPr>
              <a:t>Selection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8383039" cy="2098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IAIHCV+TradeGothicLTStd-Bd2"/>
                <a:cs typeface="IAIHCV+TradeGothicLTStd-Bd2"/>
              </a:rPr>
              <a:t>Problem:</a:t>
            </a:r>
            <a:r>
              <a:rPr sz="2700" dirty="0">
                <a:solidFill>
                  <a:srgbClr val="001F5F"/>
                </a:solidFill>
                <a:latin typeface="IAIHCV+TradeGothicLTStd-Bd2"/>
                <a:cs typeface="IAIHCV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Majority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of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anchors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are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negatives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results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in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neural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network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will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label all </a:t>
            </a:r>
            <a:r>
              <a:rPr sz="2700" spc="-11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detections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as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background</a:t>
            </a:r>
          </a:p>
          <a:p>
            <a:pPr marL="0" marR="0">
              <a:lnSpc>
                <a:spcPts val="3256"/>
              </a:lnSpc>
              <a:spcBef>
                <a:spcPts val="165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IAIHCV+TradeGothicLTStd-Bd2"/>
                <a:cs typeface="IAIHCV+TradeGothicLTStd-Bd2"/>
              </a:rPr>
              <a:t>Solution:</a:t>
            </a:r>
            <a:r>
              <a:rPr sz="2700" spc="-10" dirty="0">
                <a:solidFill>
                  <a:srgbClr val="001F5F"/>
                </a:solidFill>
                <a:latin typeface="IAIHCV+TradeGothicLTStd-Bd2"/>
                <a:cs typeface="IAIHCV+TradeGothicLTStd-Bd2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Sample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a</a:t>
            </a:r>
            <a:r>
              <a:rPr sz="2700" spc="-2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chosen</a:t>
            </a:r>
            <a:r>
              <a:rPr sz="2700" spc="-2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IAIHCV+TradeGothicLTStd-Bd2"/>
                <a:cs typeface="IAIHCV+TradeGothicLTStd-Bd2"/>
              </a:rPr>
              <a:t>minibatch</a:t>
            </a:r>
            <a:r>
              <a:rPr sz="2700" spc="-10" dirty="0">
                <a:solidFill>
                  <a:srgbClr val="001F5F"/>
                </a:solidFill>
                <a:latin typeface="IAIHCV+TradeGothicLTStd-Bd2"/>
                <a:cs typeface="IAIHCV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AIHCV+TradeGothicLTStd-Bd2"/>
                <a:cs typeface="IAIHCV+TradeGothicLTStd-Bd2"/>
              </a:rPr>
              <a:t>size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,</a:t>
            </a:r>
            <a:r>
              <a:rPr sz="2700" spc="-2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8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3:1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ratio</a:t>
            </a:r>
            <a:r>
              <a:rPr sz="2700" spc="-10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of negative</a:t>
            </a:r>
            <a:r>
              <a:rPr sz="2700" spc="-10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to </a:t>
            </a:r>
            <a:r>
              <a:rPr sz="2700" spc="-12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positive</a:t>
            </a:r>
            <a:r>
              <a:rPr sz="2700" spc="-10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anchors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to </a:t>
            </a:r>
            <a:r>
              <a:rPr sz="2700" spc="-1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eliminate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bias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towards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negative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class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575570"/>
            <a:ext cx="8708673" cy="8553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Choose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negatives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with</a:t>
            </a:r>
            <a:r>
              <a:rPr sz="2700" spc="-1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IAIHCV+TradeGothicLTStd-Bd2"/>
                <a:cs typeface="IAIHCV+TradeGothicLTStd-Bd2"/>
              </a:rPr>
              <a:t>highest</a:t>
            </a:r>
            <a:r>
              <a:rPr sz="2700" spc="-10" dirty="0">
                <a:solidFill>
                  <a:srgbClr val="FF0000"/>
                </a:solidFill>
                <a:latin typeface="IAIHCV+TradeGothicLTStd-Bd2"/>
                <a:cs typeface="IAIHCV+TradeGothicLTStd-Bd2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IAIHCV+TradeGothicLTStd-Bd2"/>
                <a:cs typeface="IAIHCV+TradeGothicLTStd-Bd2"/>
              </a:rPr>
              <a:t>classification</a:t>
            </a:r>
            <a:r>
              <a:rPr sz="2700" spc="-12" dirty="0">
                <a:solidFill>
                  <a:srgbClr val="FF0000"/>
                </a:solidFill>
                <a:latin typeface="IAIHCV+TradeGothicLTStd-Bd2"/>
                <a:cs typeface="IAIHCV+TradeGothicLTStd-Bd2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IAIHCV+TradeGothicLTStd-Bd2"/>
                <a:cs typeface="IAIHCV+TradeGothicLTStd-Bd2"/>
              </a:rPr>
              <a:t>loss</a:t>
            </a:r>
            <a:r>
              <a:rPr sz="2700" spc="-20" dirty="0">
                <a:solidFill>
                  <a:srgbClr val="FF0000"/>
                </a:solidFill>
                <a:latin typeface="IAIHCV+TradeGothicLTStd-Bd2"/>
                <a:cs typeface="IAIHCV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(online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hard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negative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mining)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to </a:t>
            </a: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be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included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in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minibatch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4852415"/>
            <a:ext cx="8454537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Example: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minibatch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size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27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64</a:t>
            </a:r>
            <a:r>
              <a:rPr sz="2700" dirty="0">
                <a:solidFill>
                  <a:srgbClr val="001F5F"/>
                </a:solidFill>
                <a:latin typeface="OPNQFL+Wingdings-Regular"/>
                <a:cs typeface="OPNQFL+Wingdings-Regular"/>
              </a:rPr>
              <a:t>à</a:t>
            </a:r>
            <a:r>
              <a:rPr sz="2700" spc="10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48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hardest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negatives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9415" y="5257800"/>
            <a:ext cx="2601048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16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positives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8616280" y="442070"/>
            <a:ext cx="35757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proposed IOU </a:t>
            </a:r>
            <a:r>
              <a:rPr lang="en-US" altLang="ja-JP" dirty="0" err="1">
                <a:solidFill>
                  <a:srgbClr val="000000"/>
                </a:solidFill>
                <a:latin typeface="XFJVBI+HelveticaNeue"/>
              </a:rPr>
              <a:t>thresholding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mechanism results in most of the regressed anchors being negative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anchors.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/>
              <a:t>When </a:t>
            </a:r>
            <a:r>
              <a:rPr lang="en-US" altLang="ja-JP" dirty="0"/>
              <a:t>training with all these anchors, the network will be </a:t>
            </a:r>
            <a:r>
              <a:rPr lang="en-US" altLang="ja-JP" dirty="0">
                <a:solidFill>
                  <a:srgbClr val="FF0000"/>
                </a:solidFill>
              </a:rPr>
              <a:t>observing far more negative </a:t>
            </a:r>
            <a:r>
              <a:rPr lang="en-US" altLang="ja-JP" dirty="0"/>
              <a:t>than positive examples leading to a </a:t>
            </a:r>
            <a:r>
              <a:rPr lang="en-US" altLang="ja-JP" dirty="0">
                <a:solidFill>
                  <a:srgbClr val="FF0000"/>
                </a:solidFill>
              </a:rPr>
              <a:t>bias towards the negative class</a:t>
            </a:r>
            <a:r>
              <a:rPr lang="en-US" altLang="ja-JP" dirty="0"/>
              <a:t>. </a:t>
            </a:r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4659899" y="43104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This means we will be training to fix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biggest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errors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in negative classification. </a:t>
            </a:r>
            <a:endParaRPr lang="ja-JP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8474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OWRORK+TradeGothicLTStd-Bd2"/>
                <a:cs typeface="OWRORK+TradeGothicLTStd-Bd2"/>
              </a:rPr>
              <a:t>Classification Loss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64841" y="1475670"/>
            <a:ext cx="349299" cy="454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1F5F"/>
                </a:solidFill>
                <a:latin typeface="CADOCE+CambriaMath"/>
                <a:cs typeface="CADOCE+CambriaMath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51270" y="1697178"/>
            <a:ext cx="275059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WBJPIV+CambriaMath"/>
                <a:cs typeface="WBJPIV+CambriaMath"/>
              </a:rPr>
              <a:t>∗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97622" y="1743894"/>
            <a:ext cx="1075092" cy="454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1F5F"/>
                </a:solidFill>
                <a:latin typeface="CADOCE+CambriaMath"/>
                <a:cs typeface="CADOCE+CambriaMath"/>
              </a:rPr>
              <a:t>!</a:t>
            </a:r>
            <a:r>
              <a:rPr sz="2800" spc="298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CADOCE+CambriaMath"/>
                <a:cs typeface="CADOCE+CambriaMath"/>
              </a:rPr>
              <a:t>=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667202" y="1743894"/>
            <a:ext cx="3925330" cy="454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1F5F"/>
                </a:solidFill>
                <a:latin typeface="CADOCE+CambriaMath"/>
                <a:cs typeface="CADOCE+CambriaMath"/>
              </a:rPr>
              <a:t>%</a:t>
            </a:r>
            <a:r>
              <a:rPr sz="2800" spc="-23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CADOCE+CambriaMath"/>
                <a:cs typeface="CADOCE+CambriaMath"/>
              </a:rPr>
              <a:t>&amp;'())*+,'(-.</a:t>
            </a:r>
            <a:r>
              <a:rPr sz="2800" dirty="0">
                <a:solidFill>
                  <a:srgbClr val="001F5F"/>
                </a:solidFill>
                <a:latin typeface="GULOBW+CambriaMath"/>
                <a:cs typeface="GULOBW+CambriaMath"/>
              </a:rPr>
              <a:t>(</a:t>
            </a:r>
            <a:r>
              <a:rPr sz="2800" dirty="0">
                <a:solidFill>
                  <a:srgbClr val="001F5F"/>
                </a:solidFill>
                <a:latin typeface="CADOCE+CambriaMath"/>
                <a:cs typeface="CADOCE+CambriaMath"/>
              </a:rPr>
              <a:t>)</a:t>
            </a:r>
            <a:r>
              <a:rPr sz="2800" spc="5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GULOBW+CambriaMath"/>
                <a:cs typeface="GULOBW+CambriaMath"/>
              </a:rPr>
              <a:t>,</a:t>
            </a:r>
            <a:r>
              <a:rPr sz="2800" spc="-23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CADOCE+CambriaMath"/>
                <a:cs typeface="CADOCE+CambriaMath"/>
              </a:rPr>
              <a:t>)</a:t>
            </a:r>
            <a:r>
              <a:rPr sz="2800" spc="12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GULOBW+CambriaMath"/>
                <a:cs typeface="GULOBW+CambriaMath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86535" y="1913586"/>
            <a:ext cx="499233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spc="23" dirty="0">
                <a:solidFill>
                  <a:srgbClr val="001F5F"/>
                </a:solidFill>
                <a:latin typeface="WBJPIV+CambriaMath"/>
                <a:cs typeface="WBJPIV+CambriaMath"/>
              </a:rPr>
              <a:t>!"#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725743" y="1913586"/>
            <a:ext cx="694203" cy="351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WBJPIV+CambriaMath"/>
                <a:cs typeface="WBJPIV+CambriaMath"/>
              </a:rPr>
              <a:t>'</a:t>
            </a:r>
            <a:r>
              <a:rPr sz="2000" spc="236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WBJPIV+CambriaMath"/>
                <a:cs typeface="WBJPIV+CambriaMath"/>
              </a:rPr>
              <a:t>'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718575" y="1981638"/>
            <a:ext cx="1015819" cy="505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sz="4200" spc="-232" baseline="28799" dirty="0">
                <a:solidFill>
                  <a:srgbClr val="001F5F"/>
                </a:solidFill>
                <a:latin typeface="CADOCE+CambriaMath"/>
                <a:cs typeface="CADOCE+CambriaMath"/>
              </a:rPr>
              <a:t>$</a:t>
            </a:r>
            <a:r>
              <a:rPr sz="2000" spc="21" dirty="0">
                <a:solidFill>
                  <a:srgbClr val="001F5F"/>
                </a:solidFill>
                <a:latin typeface="WBJPIV+CambriaMath"/>
                <a:cs typeface="WBJPIV+CambriaMath"/>
              </a:rPr>
              <a:t>$%$&amp;"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853257" y="2294586"/>
            <a:ext cx="24144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WBJPIV+CambriaMath"/>
                <a:cs typeface="WBJPIV+CambriaMath"/>
              </a:rPr>
              <a:t>'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3665" y="2554223"/>
            <a:ext cx="5927214" cy="1306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KGCRWB+CambriaMath"/>
                <a:cs typeface="KGCRWB+CambriaMath"/>
              </a:rPr>
              <a:t>!</a:t>
            </a:r>
            <a:r>
              <a:rPr sz="2700" spc="48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the 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size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of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our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minibatch</a:t>
            </a:r>
          </a:p>
          <a:p>
            <a:pPr marL="0" marR="0">
              <a:lnSpc>
                <a:spcPts val="3196"/>
              </a:lnSpc>
              <a:spcBef>
                <a:spcPts val="18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KGCRWB+CambriaMath"/>
                <a:cs typeface="KGCRWB+CambriaMath"/>
              </a:rPr>
              <a:t>"</a:t>
            </a:r>
            <a:r>
              <a:rPr sz="2700" spc="92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the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output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of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the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neural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network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KGCRWB+CambriaMath"/>
                <a:cs typeface="KGCRWB+CambriaMath"/>
              </a:rPr>
              <a:t>"</a:t>
            </a:r>
            <a:r>
              <a:rPr sz="2700" spc="130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the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anchor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classification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target: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18998" y="2709114"/>
            <a:ext cx="773881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spc="-25" dirty="0">
                <a:solidFill>
                  <a:srgbClr val="001F5F"/>
                </a:solidFill>
                <a:latin typeface="WBJPIV+CambriaMath"/>
                <a:cs typeface="WBJPIV+CambriaMath"/>
              </a:rPr>
              <a:t>$%$&amp;"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48323" y="3141930"/>
            <a:ext cx="24144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WBJPIV+CambriaMath"/>
                <a:cs typeface="WBJPIV+CambriaMath"/>
              </a:rPr>
              <a:t>'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72580" y="3367482"/>
            <a:ext cx="275059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WBJPIV+CambriaMath"/>
                <a:cs typeface="WBJPIV+CambriaMath"/>
              </a:rPr>
              <a:t>∗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48323" y="3586938"/>
            <a:ext cx="24144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WBJPIV+CambriaMath"/>
                <a:cs typeface="WBJPIV+CambriaMath"/>
              </a:rPr>
              <a:t>'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85470" y="3854234"/>
            <a:ext cx="5500522" cy="732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Background</a:t>
            </a:r>
            <a:r>
              <a:rPr sz="2100" spc="17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 </a:t>
            </a:r>
            <a:r>
              <a:rPr sz="2100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if</a:t>
            </a:r>
            <a:r>
              <a:rPr sz="2100" spc="20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anchor</a:t>
            </a:r>
            <a:r>
              <a:rPr sz="2100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 is</a:t>
            </a:r>
            <a:r>
              <a:rPr sz="2100" spc="25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negative</a:t>
            </a:r>
          </a:p>
          <a:p>
            <a:pPr marL="0" marR="0">
              <a:lnSpc>
                <a:spcPts val="2532"/>
              </a:lnSpc>
              <a:spcBef>
                <a:spcPts val="15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Ground</a:t>
            </a:r>
            <a:r>
              <a:rPr sz="2100" spc="11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truth</a:t>
            </a:r>
            <a:r>
              <a:rPr sz="2100" spc="14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box</a:t>
            </a:r>
            <a:r>
              <a:rPr sz="2100" spc="11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class</a:t>
            </a:r>
            <a:r>
              <a:rPr sz="2100" spc="14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 </a:t>
            </a:r>
            <a:r>
              <a:rPr sz="2100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if</a:t>
            </a:r>
            <a:r>
              <a:rPr sz="2100" spc="20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anchor</a:t>
            </a:r>
            <a:r>
              <a:rPr sz="2100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 is</a:t>
            </a:r>
            <a:r>
              <a:rPr sz="2100" spc="25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positive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6384032" y="2663539"/>
            <a:ext cx="5784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>
                <a:solidFill>
                  <a:srgbClr val="000000"/>
                </a:solidFill>
                <a:latin typeface="XFJVBI+HelveticaNeue"/>
              </a:rPr>
              <a:t>The total classification loss is the average of the cross-entropy loss of all anchors in the </a:t>
            </a:r>
            <a:r>
              <a:rPr lang="en-US" altLang="ja-JP" dirty="0" err="1">
                <a:solidFill>
                  <a:srgbClr val="000000"/>
                </a:solidFill>
                <a:latin typeface="XFJVBI+HelveticaNeue"/>
              </a:rPr>
              <a:t>minibatch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10614" y="-87424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33954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GUNPQ+TradeGothicLTStd-Bd2"/>
                <a:cs typeface="IGUNPQ+TradeGothicLTStd-Bd2"/>
              </a:rPr>
              <a:t>Regression Loss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10407" y="1463976"/>
            <a:ext cx="37742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81790" y="1715840"/>
            <a:ext cx="293458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LLMRRM+CambriaMath"/>
                <a:cs typeface="LLMRRM+CambriaMath"/>
              </a:rPr>
              <a:t>∗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08009" y="1771824"/>
            <a:ext cx="454134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!</a:t>
            </a:r>
            <a:r>
              <a:rPr sz="3200" spc="429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=</a:t>
            </a:r>
            <a:r>
              <a:rPr sz="3200" spc="432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%</a:t>
            </a:r>
            <a:r>
              <a:rPr sz="3200" spc="-26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&amp;</a:t>
            </a:r>
            <a:r>
              <a:rPr sz="3200" spc="12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!</a:t>
            </a:r>
            <a:r>
              <a:rPr sz="3200" spc="6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(</a:t>
            </a:r>
            <a:r>
              <a:rPr sz="3200" dirty="0">
                <a:solidFill>
                  <a:srgbClr val="001F5F"/>
                </a:solidFill>
                <a:latin typeface="NJTOEM+CambriaMath"/>
                <a:cs typeface="NJTOEM+CambriaMath"/>
              </a:rPr>
              <a:t>(</a:t>
            </a:r>
            <a:r>
              <a:rPr sz="3200" spc="55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,</a:t>
            </a:r>
            <a:r>
              <a:rPr sz="3200" spc="-27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NJTOEM+CambriaMath"/>
                <a:cs typeface="NJTOEM+CambriaMath"/>
              </a:rPr>
              <a:t>(</a:t>
            </a:r>
            <a:r>
              <a:rPr sz="3200" spc="12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23909" y="1962727"/>
            <a:ext cx="662744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18" dirty="0">
                <a:solidFill>
                  <a:srgbClr val="001F5F"/>
                </a:solidFill>
                <a:latin typeface="LLMRRM+CambriaMath"/>
                <a:cs typeface="LLMRRM+CambriaMath"/>
              </a:rPr>
              <a:t>!"#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47006" y="1962727"/>
            <a:ext cx="1705845" cy="39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LLMRRM+CambriaMath"/>
                <a:cs typeface="LLMRRM+CambriaMath"/>
              </a:rPr>
              <a:t>%</a:t>
            </a:r>
            <a:r>
              <a:rPr sz="2300" spc="134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1F5F"/>
                </a:solidFill>
                <a:latin typeface="LLMRRM+CambriaMath"/>
                <a:cs typeface="LLMRRM+CambriaMath"/>
              </a:rPr>
              <a:t>&amp;</a:t>
            </a:r>
            <a:r>
              <a:rPr sz="2300" spc="252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1F5F"/>
                </a:solidFill>
                <a:latin typeface="LLMRRM+CambriaMath"/>
                <a:cs typeface="LLMRRM+CambriaMath"/>
              </a:rPr>
              <a:t>%</a:t>
            </a:r>
            <a:r>
              <a:rPr sz="2300" spc="288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1F5F"/>
                </a:solidFill>
                <a:latin typeface="LLMRRM+CambriaMath"/>
                <a:cs typeface="LLMRRM+CambriaMath"/>
              </a:rPr>
              <a:t>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787661" y="2043096"/>
            <a:ext cx="450056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$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50805" y="2237047"/>
            <a:ext cx="336246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LLMRRM+CambriaMath"/>
                <a:cs typeface="LLMRRM+CambriaMath"/>
              </a:rPr>
              <a:t>$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539057" y="2398591"/>
            <a:ext cx="254806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LLMRRM+CambriaMath"/>
                <a:cs typeface="LLMRRM+CambriaMath"/>
              </a:rPr>
              <a:t>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3665" y="2706623"/>
            <a:ext cx="8430135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REICJI+CambriaMath"/>
                <a:cs typeface="REICJI+CambriaMath"/>
              </a:rPr>
              <a:t>!</a:t>
            </a:r>
            <a:r>
              <a:rPr sz="2700" spc="89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0</a:t>
            </a:r>
            <a:r>
              <a:rPr sz="2700" spc="-34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if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anchor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negative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1</a:t>
            </a:r>
            <a:r>
              <a:rPr sz="2700" spc="-34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if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anchor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positive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77597" y="2861514"/>
            <a:ext cx="24144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KLRBDF+CambriaMath"/>
                <a:cs typeface="KLRBDF+CambriaMath"/>
              </a:rPr>
              <a:t>+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13665" y="3136392"/>
            <a:ext cx="8416928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REICJI+CambriaMath"/>
                <a:cs typeface="REICJI+CambriaMath"/>
              </a:rPr>
              <a:t>"</a:t>
            </a:r>
            <a:r>
              <a:rPr sz="2700" spc="124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the </a:t>
            </a:r>
            <a:r>
              <a:rPr sz="2700" spc="-15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number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of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BLWEDV+TradeGothicLTStd"/>
                <a:cs typeface="BLWEDV+TradeGothicLTStd"/>
              </a:rPr>
              <a:t>positive </a:t>
            </a:r>
            <a:r>
              <a:rPr sz="2700" spc="-12" dirty="0">
                <a:solidFill>
                  <a:srgbClr val="FF0000"/>
                </a:solidFill>
                <a:latin typeface="BLWEDV+TradeGothicLTStd"/>
                <a:cs typeface="BLWEDV+TradeGothicLTStd"/>
              </a:rPr>
              <a:t>anchors</a:t>
            </a:r>
            <a:r>
              <a:rPr sz="2700" dirty="0">
                <a:solidFill>
                  <a:srgbClr val="FF0000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in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the </a:t>
            </a:r>
            <a:r>
              <a:rPr sz="2700" spc="-14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minibatch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18998" y="3294330"/>
            <a:ext cx="312266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NJTOEM+CambriaMath"/>
                <a:cs typeface="NJTOEM+CambriaMath"/>
              </a:rPr>
              <a:t>,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92709" y="3544266"/>
            <a:ext cx="275059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KLRBDF+CambriaMath"/>
                <a:cs typeface="KLRBDF+CambriaMath"/>
              </a:rPr>
              <a:t>∗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13665" y="3593591"/>
            <a:ext cx="5724940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REICJI+CambriaMath"/>
                <a:cs typeface="REICJI+CambriaMath"/>
              </a:rPr>
              <a:t>#</a:t>
            </a:r>
            <a:r>
              <a:rPr sz="2700" spc="125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the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ground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truth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bounding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box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71247" y="3763722"/>
            <a:ext cx="24144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KLRBDF+CambriaMath"/>
                <a:cs typeface="KLRBDF+CambriaMath"/>
              </a:rPr>
              <a:t>+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13665" y="4038600"/>
            <a:ext cx="7318583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REICJI+CambriaMath"/>
                <a:cs typeface="REICJI+CambriaMath"/>
              </a:rPr>
              <a:t>#</a:t>
            </a:r>
            <a:r>
              <a:rPr sz="2700" spc="9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the </a:t>
            </a:r>
            <a:r>
              <a:rPr sz="2700" spc="-14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estimated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bounding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box,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applying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the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71247" y="4196538"/>
            <a:ext cx="24144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KLRBDF+CambriaMath"/>
                <a:cs typeface="KLRBDF+CambriaMath"/>
              </a:rPr>
              <a:t>+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99415" y="4443983"/>
            <a:ext cx="7391326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regressed</a:t>
            </a:r>
            <a:r>
              <a:rPr sz="2700" spc="-14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residuals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to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anchor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box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parameters</a:t>
            </a:r>
          </a:p>
        </p:txBody>
      </p:sp>
      <p:sp>
        <p:nvSpPr>
          <p:cNvPr id="22" name="正方形/長方形 21"/>
          <p:cNvSpPr/>
          <p:nvPr/>
        </p:nvSpPr>
        <p:spPr>
          <a:xfrm>
            <a:off x="8943800" y="2557644"/>
            <a:ext cx="3173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We only attempt to modify an anchor if it is a positive anchor. </a:t>
            </a:r>
            <a:endParaRPr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8114203" y="4085508"/>
            <a:ext cx="3814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TFOLPH+PingFangSC-Regular"/>
              </a:rPr>
              <a:t>上記の「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Classification VS Regression Heads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」を参考</a:t>
            </a:r>
            <a:endParaRPr lang="ja-JP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57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991544" y="1628800"/>
            <a:ext cx="208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Given an input image, a ground truth bounding box, and a set of input anchors from the anchor prior,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3792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775520" y="1700808"/>
            <a:ext cx="25922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ja-JP" dirty="0" smtClean="0"/>
              <a:t>We are teaching the neural network to classify anchors as containing background in purple or a car in blue.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/>
              <a:t>This is </a:t>
            </a:r>
            <a:r>
              <a:rPr lang="en-US" altLang="ja-JP" dirty="0" smtClean="0">
                <a:solidFill>
                  <a:srgbClr val="FF0000"/>
                </a:solidFill>
              </a:rPr>
              <a:t>done by minimizing the cross entropy loss</a:t>
            </a:r>
            <a:r>
              <a:rPr lang="en-US" altLang="ja-JP" dirty="0" smtClean="0"/>
              <a:t>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99641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538"/>
            <a:ext cx="12194733" cy="6859538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847528" y="1700808"/>
            <a:ext cx="2448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- Then we want the neural network to </a:t>
            </a:r>
            <a:r>
              <a:rPr kumimoji="1" lang="en-US" altLang="ja-JP" dirty="0" smtClean="0">
                <a:solidFill>
                  <a:srgbClr val="FF0000"/>
                </a:solidFill>
              </a:rPr>
              <a:t>move only anchors that contain a class of interest</a:t>
            </a:r>
            <a:r>
              <a:rPr kumimoji="1" lang="en-US" altLang="ja-JP" dirty="0" smtClean="0"/>
              <a:t>, in a way that matches the closest ground truth bounding box.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8088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162147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FEHKBH+TradeGothicLTStd-Bd2"/>
                <a:cs typeface="FEHKBH+TradeGothicLTStd-Bd2"/>
              </a:rPr>
              <a:t>Inference Time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19058" y="3512411"/>
            <a:ext cx="970500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Prior Boxes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86945" y="3969685"/>
            <a:ext cx="747449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Image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02932" y="3969685"/>
            <a:ext cx="1893382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Output</a:t>
            </a:r>
            <a:r>
              <a:rPr sz="1750" spc="-1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Detections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000577" y="4757305"/>
            <a:ext cx="1416134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Feature Extractor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966320" y="4757305"/>
            <a:ext cx="1781586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Output Layers</a:t>
            </a:r>
            <a:r>
              <a:rPr sz="1400" spc="17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NMS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187793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NDICHA+TradeGothicLTStd-Bd2"/>
                <a:cs typeface="NDICHA+TradeGothicLTStd-Bd2"/>
              </a:rPr>
              <a:t>Mathematical Problem Formulation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70492" y="2521633"/>
            <a:ext cx="137369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0000"/>
                </a:solidFill>
                <a:latin typeface="IUPWDI+CambriaMath"/>
                <a:cs typeface="IUPWDI+CambriaMath"/>
              </a:rPr>
              <a:t>!</a:t>
            </a:r>
            <a:r>
              <a:rPr sz="3200" spc="38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IUPWDI+CambriaMath"/>
                <a:cs typeface="IUPWDI+CambriaMath"/>
              </a:rPr>
              <a:t>%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05442" y="2715583"/>
            <a:ext cx="1711954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0" dirty="0">
                <a:solidFill>
                  <a:srgbClr val="FF0000"/>
                </a:solidFill>
                <a:latin typeface="UDKKKQ+CambriaMath"/>
                <a:cs typeface="UDKKKQ+CambriaMath"/>
              </a:rPr>
              <a:t>!"#</a:t>
            </a:r>
            <a:r>
              <a:rPr sz="2300" spc="265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00" spc="20" dirty="0">
                <a:solidFill>
                  <a:srgbClr val="FF0000"/>
                </a:solidFill>
                <a:latin typeface="UDKKKQ+CambriaMath"/>
                <a:cs typeface="UDKKKQ+CambriaMath"/>
              </a:rPr>
              <a:t>!"#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34381" y="3334452"/>
            <a:ext cx="1797767" cy="823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0000"/>
                </a:solidFill>
                <a:latin typeface="HKASWO+CambriaMath"/>
                <a:cs typeface="HKASWO+CambriaMath"/>
              </a:rPr>
              <a:t>!</a:t>
            </a:r>
            <a:r>
              <a:rPr sz="2700" spc="-25" baseline="-21000" dirty="0">
                <a:solidFill>
                  <a:srgbClr val="FF0000"/>
                </a:solidFill>
                <a:latin typeface="HKASWO+CambriaMath"/>
                <a:cs typeface="HKASWO+CambriaMath"/>
              </a:rPr>
              <a:t>"#$</a:t>
            </a:r>
            <a:r>
              <a:rPr sz="2700" spc="89" baseline="-21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HKASWO+CambriaMath"/>
                <a:cs typeface="HKASWO+CambriaMath"/>
              </a:rPr>
              <a:t>=</a:t>
            </a:r>
            <a:r>
              <a:rPr sz="2400" spc="6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HKASWO+CambriaMath"/>
                <a:cs typeface="HKASWO+CambriaMath"/>
              </a:rPr>
              <a:t>&amp;.</a:t>
            </a:r>
            <a:r>
              <a:rPr sz="2400" spc="-20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HKASWO+CambriaMath"/>
                <a:cs typeface="HKASWO+CambriaMath"/>
              </a:rPr>
              <a:t>((</a:t>
            </a:r>
          </a:p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0000"/>
                </a:solidFill>
                <a:latin typeface="HKASWO+CambriaMath"/>
                <a:cs typeface="HKASWO+CambriaMath"/>
              </a:rPr>
              <a:t>!</a:t>
            </a:r>
            <a:r>
              <a:rPr sz="2700" spc="-27" baseline="-21000" dirty="0">
                <a:solidFill>
                  <a:srgbClr val="FF0000"/>
                </a:solidFill>
                <a:latin typeface="HKASWO+CambriaMath"/>
                <a:cs typeface="HKASWO+CambriaMath"/>
              </a:rPr>
              <a:t>)*+</a:t>
            </a:r>
            <a:r>
              <a:rPr sz="2700" spc="83" baseline="-21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HKASWO+CambriaMath"/>
                <a:cs typeface="HKASWO+CambriaMath"/>
              </a:rPr>
              <a:t>=</a:t>
            </a:r>
            <a:r>
              <a:rPr sz="2400" spc="6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HKASWO+CambriaMath"/>
                <a:cs typeface="HKASWO+CambriaMath"/>
              </a:rPr>
              <a:t>&amp;.</a:t>
            </a:r>
            <a:r>
              <a:rPr sz="2400" spc="-20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HKASWO+CambriaMath"/>
                <a:cs typeface="HKASWO+CambriaMath"/>
              </a:rPr>
              <a:t>&amp;,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803595" y="4816776"/>
            <a:ext cx="1427670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0000"/>
                </a:solidFill>
                <a:latin typeface="IUPWDI+CambriaMath"/>
                <a:cs typeface="IUPWDI+CambriaMath"/>
              </a:rPr>
              <a:t>!</a:t>
            </a:r>
            <a:r>
              <a:rPr sz="3200" spc="43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IUPWDI+CambriaMath"/>
                <a:cs typeface="IUPWDI+CambriaMath"/>
              </a:rPr>
              <a:t>%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38546" y="5007679"/>
            <a:ext cx="1819875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5" dirty="0">
                <a:solidFill>
                  <a:srgbClr val="FF0000"/>
                </a:solidFill>
                <a:latin typeface="UDKKKQ+CambriaMath"/>
                <a:cs typeface="UDKKKQ+CambriaMath"/>
              </a:rPr>
              <a:t>!$%</a:t>
            </a:r>
            <a:r>
              <a:rPr sz="2300" spc="265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00" spc="25" dirty="0">
                <a:solidFill>
                  <a:srgbClr val="FF0000"/>
                </a:solidFill>
                <a:latin typeface="UDKKKQ+CambriaMath"/>
                <a:cs typeface="UDKKKQ+CambriaMath"/>
              </a:rPr>
              <a:t>!$%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54711" y="5740320"/>
            <a:ext cx="788660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&amp;</a:t>
            </a:r>
            <a:r>
              <a:rPr sz="3200" spc="62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spc="93" dirty="0">
                <a:solidFill>
                  <a:srgbClr val="242852"/>
                </a:solidFill>
                <a:latin typeface="IUPWDI+CambriaMath"/>
                <a:cs typeface="IUPWDI+CambriaMath"/>
              </a:rPr>
              <a:t>';</a:t>
            </a:r>
            <a:r>
              <a:rPr sz="3200" spc="-367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(</a:t>
            </a:r>
            <a:r>
              <a:rPr sz="3200" spc="151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=</a:t>
            </a:r>
            <a:r>
              <a:rPr sz="3200" spc="122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'</a:t>
            </a:r>
            <a:r>
              <a:rPr sz="3200" spc="385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*</a:t>
            </a:r>
            <a:r>
              <a:rPr sz="3200" spc="3784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'</a:t>
            </a:r>
            <a:r>
              <a:rPr sz="3200" spc="438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*</a:t>
            </a:r>
            <a:r>
              <a:rPr sz="3200" spc="413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+</a:t>
            </a:r>
            <a:r>
              <a:rPr sz="3200" spc="6634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…</a:t>
            </a:r>
            <a:r>
              <a:rPr sz="3200" spc="-27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+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756306" y="5931224"/>
            <a:ext cx="4814245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0" dirty="0">
                <a:solidFill>
                  <a:srgbClr val="242852"/>
                </a:solidFill>
                <a:latin typeface="UDKKKQ+CambriaMath"/>
                <a:cs typeface="UDKKKQ+CambriaMath"/>
              </a:rPr>
              <a:t>&amp;'(</a:t>
            </a:r>
            <a:r>
              <a:rPr sz="2300" spc="247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300" spc="20" dirty="0">
                <a:solidFill>
                  <a:srgbClr val="242852"/>
                </a:solidFill>
                <a:latin typeface="UDKKKQ+CambriaMath"/>
                <a:cs typeface="UDKKKQ+CambriaMath"/>
              </a:rPr>
              <a:t>&amp;'(</a:t>
            </a:r>
            <a:r>
              <a:rPr sz="2300" spc="2447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300" spc="31" dirty="0">
                <a:solidFill>
                  <a:srgbClr val="242852"/>
                </a:solidFill>
                <a:latin typeface="UDKKKQ+CambriaMath"/>
                <a:cs typeface="UDKKKQ+CambriaMath"/>
              </a:rPr>
              <a:t>&amp;)*</a:t>
            </a:r>
            <a:r>
              <a:rPr sz="2300" spc="2294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300" spc="31" dirty="0">
                <a:solidFill>
                  <a:srgbClr val="242852"/>
                </a:solidFill>
                <a:latin typeface="UDKKKQ+CambriaMath"/>
                <a:cs typeface="UDKKKQ+CambriaMath"/>
              </a:rPr>
              <a:t>&amp;)*</a:t>
            </a:r>
            <a:r>
              <a:rPr sz="2300" spc="233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300" spc="28" dirty="0">
                <a:solidFill>
                  <a:srgbClr val="242852"/>
                </a:solidFill>
                <a:latin typeface="UDKKKQ+CambriaMath"/>
                <a:cs typeface="UDKKKQ+CambriaMath"/>
              </a:rPr>
              <a:t>+,)--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370278" y="5931224"/>
            <a:ext cx="876365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17" dirty="0">
                <a:solidFill>
                  <a:srgbClr val="242852"/>
                </a:solidFill>
                <a:latin typeface="UDKKKQ+CambriaMath"/>
                <a:cs typeface="UDKKKQ+CambriaMath"/>
              </a:rPr>
              <a:t>+,)--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118752" y="5998279"/>
            <a:ext cx="329114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242852"/>
                </a:solidFill>
                <a:latin typeface="UDKKKQ+CambriaMath"/>
                <a:cs typeface="UDKKKQ+CambriaMath"/>
              </a:rPr>
              <a:t>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409523" y="6040453"/>
            <a:ext cx="295907" cy="320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7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242852"/>
                </a:solidFill>
                <a:latin typeface="HKASWO+CambriaMath"/>
                <a:cs typeface="HKASWO+CambriaMath"/>
              </a:rPr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/>
              <p:cNvSpPr/>
              <p:nvPr/>
            </p:nvSpPr>
            <p:spPr>
              <a:xfrm>
                <a:off x="7701458" y="650943"/>
                <a:ext cx="4490542" cy="17804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: coordinates 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of the </a:t>
                </a:r>
                <a:r>
                  <a:rPr lang="en-US" altLang="ja-JP" dirty="0">
                    <a:solidFill>
                      <a:srgbClr val="FF0000"/>
                    </a:solidFill>
                    <a:latin typeface="XFJVBI+HelveticaNeue"/>
                  </a:rPr>
                  <a:t>top-left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 of the box. </a:t>
                </a:r>
                <a:endParaRPr lang="en-US" altLang="ja-JP" sz="2400" dirty="0">
                  <a:solidFill>
                    <a:srgbClr val="000000"/>
                  </a:solidFill>
                  <a:latin typeface="XFJVBI+HelveticaNeue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: coordinates 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of the lower right corner of the box. </a:t>
                </a:r>
                <a:endParaRPr lang="en-US" altLang="ja-JP" sz="2400" dirty="0">
                  <a:solidFill>
                    <a:srgbClr val="000000"/>
                  </a:solidFill>
                  <a:latin typeface="XFJVBI+HelveticaNeue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𝑐𝑙𝑎𝑠</m:t>
                        </m:r>
                        <m:sSub>
                          <m:sSubPr>
                            <m:ctrlPr>
                              <a:rPr lang="en-US" altLang="ja-JP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𝑐𝑙𝑎𝑠</m:t>
                        </m:r>
                        <m:sSub>
                          <m:sSubPr>
                            <m:ctrlPr>
                              <a:rPr lang="en-US" altLang="ja-JP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: class </a:t>
                </a:r>
                <a:r>
                  <a:rPr lang="en-US" altLang="ja-JP" dirty="0">
                    <a:solidFill>
                      <a:srgbClr val="FF0000"/>
                    </a:solidFill>
                    <a:latin typeface="XFJVBI+HelveticaNeue"/>
                  </a:rPr>
                  <a:t>scores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: 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the number of classes of interest.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14" name="正方形/長方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458" y="650943"/>
                <a:ext cx="4490542" cy="1780424"/>
              </a:xfrm>
              <a:prstGeom prst="rect">
                <a:avLst/>
              </a:prstGeom>
              <a:blipFill>
                <a:blip r:embed="rId3"/>
                <a:stretch>
                  <a:fillRect l="-1085" t="-2740" r="-2442" b="-34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65119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TSJHPB+TradeGothicLTStd-Bd2"/>
                <a:cs typeface="TSJHPB+TradeGothicLTStd-Bd2"/>
              </a:rPr>
              <a:t>Non-Maximum Suppression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5375920" y="2459504"/>
                <a:ext cx="6096000" cy="1846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ja-JP" altLang="en-US" dirty="0" smtClean="0">
                    <a:solidFill>
                      <a:srgbClr val="000000"/>
                    </a:solidFill>
                    <a:latin typeface="XFJVBI+HelveticaNeue"/>
                  </a:rPr>
                  <a:t>アルゴリズム</a:t>
                </a:r>
                <a:r>
                  <a:rPr lang="ja-JP" altLang="en-US" dirty="0">
                    <a:solidFill>
                      <a:srgbClr val="000000"/>
                    </a:solidFill>
                    <a:latin typeface="XFJVBI+HelveticaNeue"/>
                  </a:rPr>
                  <a:t>わかりやすい。出⼒の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bounding box</a:t>
                </a:r>
                <a:r>
                  <a:rPr lang="ja-JP" altLang="en-US" dirty="0">
                    <a:solidFill>
                      <a:srgbClr val="000000"/>
                    </a:solidFill>
                    <a:latin typeface="XFJVBI+HelveticaNeue"/>
                  </a:rPr>
                  <a:t>リストに、常に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score</a:t>
                </a:r>
                <a:r>
                  <a:rPr lang="ja-JP" altLang="en-US" dirty="0">
                    <a:solidFill>
                      <a:srgbClr val="000000"/>
                    </a:solidFill>
                    <a:latin typeface="XFJVBI+HelveticaNeue"/>
                  </a:rPr>
                  <a:t>が⼀番⾼</a:t>
                </a:r>
                <a:r>
                  <a:rPr lang="ja-JP" altLang="en-US" dirty="0" err="1" smtClean="0">
                    <a:solidFill>
                      <a:srgbClr val="000000"/>
                    </a:solidFill>
                    <a:latin typeface="XFJVBI+HelveticaNeue"/>
                  </a:rPr>
                  <a:t>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XFJVBI+HelveticaNeue"/>
                  </a:rPr>
                  <a:t>を</a:t>
                </a:r>
                <a:r>
                  <a:rPr lang="ja-JP" altLang="en-US" dirty="0">
                    <a:solidFill>
                      <a:srgbClr val="000000"/>
                    </a:solidFill>
                    <a:latin typeface="XFJVBI+HelveticaNeue"/>
                  </a:rPr>
                  <a:t>選ん で、残る</a:t>
                </a:r>
                <a:r>
                  <a:rPr lang="en-US" altLang="ja-JP" dirty="0" err="1">
                    <a:solidFill>
                      <a:srgbClr val="000000"/>
                    </a:solidFill>
                    <a:latin typeface="XFJVBI+HelveticaNeue"/>
                  </a:rPr>
                  <a:t>bboxes</a:t>
                </a:r>
                <a:r>
                  <a:rPr lang="ja-JP" altLang="en-US" dirty="0">
                    <a:solidFill>
                      <a:srgbClr val="000000"/>
                    </a:solidFill>
                    <a:latin typeface="XFJVBI+HelveticaNeue"/>
                  </a:rPr>
                  <a:t>に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XFJVBI+HelveticaNeue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XFJVBI+HelveticaNeue"/>
                  </a:rPr>
                  <a:t>と</a:t>
                </a:r>
                <a:r>
                  <a:rPr lang="ja-JP" altLang="en-US" dirty="0">
                    <a:solidFill>
                      <a:srgbClr val="000000"/>
                    </a:solidFill>
                    <a:latin typeface="XFJVBI+HelveticaNeue"/>
                  </a:rPr>
                  <a:t>結構重なっている</a:t>
                </a:r>
                <a:r>
                  <a:rPr lang="en-US" altLang="ja-JP" dirty="0" err="1">
                    <a:solidFill>
                      <a:srgbClr val="000000"/>
                    </a:solidFill>
                    <a:latin typeface="XFJVBI+HelveticaNeue"/>
                  </a:rPr>
                  <a:t>bbox</a:t>
                </a:r>
                <a:r>
                  <a:rPr lang="ja-JP" altLang="en-US" dirty="0">
                    <a:solidFill>
                      <a:srgbClr val="000000"/>
                    </a:solidFill>
                    <a:latin typeface="XFJVBI+HelveticaNeue"/>
                  </a:rPr>
                  <a:t>を探して、リストから削除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XFJVBI+HelveticaNeue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XFJVBI+HelveticaNeue"/>
                  </a:rPr>
                  <a:t>のみ保留</a:t>
                </a:r>
                <a:r>
                  <a:rPr lang="ja-JP" altLang="en-US" dirty="0">
                    <a:solidFill>
                      <a:srgbClr val="000000"/>
                    </a:solidFill>
                    <a:latin typeface="XFJVBI+HelveticaNeue"/>
                  </a:rPr>
                  <a:t>。リストが空になるまでこのプロセスを繰り返す。 </a:t>
                </a:r>
                <a:endParaRPr lang="en-US" altLang="ja-JP" sz="2400" dirty="0" smtClean="0">
                  <a:solidFill>
                    <a:srgbClr val="000000"/>
                  </a:solidFill>
                  <a:latin typeface="XFJVBI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ja-JP" sz="2400" dirty="0" smtClean="0">
                    <a:solidFill>
                      <a:srgbClr val="000000"/>
                    </a:solidFill>
                    <a:latin typeface="XFJVBI+HelveticaNeue"/>
                  </a:rPr>
                  <a:t>D 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now 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contains a single bounding box per object. </a:t>
                </a:r>
                <a:endParaRPr lang="en-US" altLang="ja-JP" sz="2400" dirty="0">
                  <a:solidFill>
                    <a:srgbClr val="000000"/>
                  </a:solidFill>
                  <a:latin typeface="XFJVBI+HelveticaNeue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ja-JP" altLang="en-US" dirty="0" smtClean="0">
                    <a:solidFill>
                      <a:srgbClr val="000000"/>
                    </a:solidFill>
                    <a:latin typeface="XFJVBI+HelveticaNeue"/>
                  </a:rPr>
                  <a:t>いい</a:t>
                </a:r>
                <a:r>
                  <a:rPr lang="ja-JP" altLang="en-US" dirty="0">
                    <a:solidFill>
                      <a:srgbClr val="000000"/>
                    </a:solidFill>
                    <a:latin typeface="XFJVBI+HelveticaNeue"/>
                  </a:rPr>
                  <a:t>⽅法ですが、この保証は本当にあるの？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2459504"/>
                <a:ext cx="6096000" cy="1846659"/>
              </a:xfrm>
              <a:prstGeom prst="rect">
                <a:avLst/>
              </a:prstGeom>
              <a:blipFill>
                <a:blip r:embed="rId3"/>
                <a:stretch>
                  <a:fillRect l="-1100" t="-2310" b="-42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65119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TSJHPB+TradeGothicLTStd-Bd2"/>
                <a:cs typeface="TSJHPB+TradeGothicLTStd-Bd2"/>
              </a:rPr>
              <a:t>Non-Maximum Suppression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75769" y="903144"/>
            <a:ext cx="2030280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VIRFFK+CambriaMath"/>
                <a:cs typeface="VIRFFK+CambriaMath"/>
              </a:rPr>
              <a:t>≥</a:t>
            </a:r>
            <a:r>
              <a:rPr sz="3200" spc="145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00"/>
                </a:solidFill>
                <a:latin typeface="VIRFFK+CambriaMath"/>
                <a:cs typeface="VIRFFK+CambriaMath"/>
              </a:rPr>
              <a:t>&amp;</a:t>
            </a:r>
            <a:r>
              <a:rPr sz="3200" spc="1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00"/>
                </a:solidFill>
                <a:latin typeface="VIRFFK+CambriaMath"/>
                <a:cs typeface="VIRFFK+CambriaMath"/>
              </a:rPr>
              <a:t>=</a:t>
            </a:r>
            <a:r>
              <a:rPr sz="3200" spc="8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00"/>
                </a:solidFill>
                <a:latin typeface="VIRFFK+CambriaMath"/>
                <a:cs typeface="VIRFFK+CambriaMath"/>
              </a:rPr>
              <a:t>0.7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68264" y="1841928"/>
            <a:ext cx="346253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3</a:t>
            </a:r>
            <a:r>
              <a:rPr sz="3200" spc="8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{</a:t>
            </a:r>
            <a:r>
              <a:rPr sz="3200" dirty="0">
                <a:solidFill>
                  <a:srgbClr val="FE00FF"/>
                </a:solidFill>
                <a:latin typeface="VIRFFK+CambriaMath"/>
                <a:cs typeface="VIRFFK+CambriaMath"/>
              </a:rPr>
              <a:t>$</a:t>
            </a:r>
            <a:r>
              <a:rPr sz="3200" spc="469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C000"/>
                </a:solidFill>
                <a:latin typeface="VIRFFK+CambriaMath"/>
                <a:cs typeface="VIRFFK+CambriaMath"/>
              </a:rPr>
              <a:t>$</a:t>
            </a:r>
            <a:r>
              <a:rPr sz="3200" spc="542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B4C0DE"/>
                </a:solidFill>
                <a:latin typeface="VIRFFK+CambriaMath"/>
                <a:cs typeface="VIRFFK+CambriaMath"/>
              </a:rPr>
              <a:t>$</a:t>
            </a:r>
            <a:r>
              <a:rPr sz="3200" spc="542" dirty="0">
                <a:solidFill>
                  <a:srgbClr val="B4C0DE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VIRFFK+CambriaMath"/>
                <a:cs typeface="VIRFFK+CambriaMath"/>
              </a:rPr>
              <a:t>$</a:t>
            </a:r>
            <a:r>
              <a:rPr sz="3200" spc="4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}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87591" y="2032831"/>
            <a:ext cx="2066519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E00FF"/>
                </a:solidFill>
                <a:latin typeface="FFAURB+CambriaMath"/>
                <a:cs typeface="FFAURB+CambriaMath"/>
              </a:rPr>
              <a:t>$</a:t>
            </a:r>
            <a:r>
              <a:rPr sz="2300" spc="2720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EC000"/>
                </a:solidFill>
                <a:latin typeface="FFAURB+CambriaMath"/>
                <a:cs typeface="FFAURB+CambriaMath"/>
              </a:rPr>
              <a:t>%</a:t>
            </a:r>
            <a:r>
              <a:rPr sz="2300" spc="2720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B4C0DE"/>
                </a:solidFill>
                <a:latin typeface="FFAURB+CambriaMath"/>
                <a:cs typeface="FFAURB+CambriaMath"/>
              </a:rPr>
              <a:t>&amp;</a:t>
            </a:r>
            <a:r>
              <a:rPr sz="2300" spc="2582" dirty="0">
                <a:solidFill>
                  <a:srgbClr val="B4C0DE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0000"/>
                </a:solidFill>
                <a:latin typeface="FFAURB+CambriaMath"/>
                <a:cs typeface="FFAURB+CambriaMath"/>
              </a:rPr>
              <a:t>'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89536" y="2299128"/>
            <a:ext cx="38278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7914" y="2375328"/>
            <a:ext cx="346253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3</a:t>
            </a:r>
            <a:r>
              <a:rPr sz="3200" spc="8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{</a:t>
            </a:r>
            <a:r>
              <a:rPr sz="3200" dirty="0">
                <a:solidFill>
                  <a:srgbClr val="FE00FF"/>
                </a:solidFill>
                <a:latin typeface="VIRFFK+CambriaMath"/>
                <a:cs typeface="VIRFFK+CambriaMath"/>
              </a:rPr>
              <a:t>$</a:t>
            </a:r>
            <a:r>
              <a:rPr sz="3200" spc="469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C000"/>
                </a:solidFill>
                <a:latin typeface="VIRFFK+CambriaMath"/>
                <a:cs typeface="VIRFFK+CambriaMath"/>
              </a:rPr>
              <a:t>$</a:t>
            </a:r>
            <a:r>
              <a:rPr sz="3200" spc="542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B4C0DE"/>
                </a:solidFill>
                <a:latin typeface="VIRFFK+CambriaMath"/>
                <a:cs typeface="VIRFFK+CambriaMath"/>
              </a:rPr>
              <a:t>$</a:t>
            </a:r>
            <a:r>
              <a:rPr sz="3200" spc="542" dirty="0">
                <a:solidFill>
                  <a:srgbClr val="B4C0DE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VIRFFK+CambriaMath"/>
                <a:cs typeface="VIRFFK+CambriaMath"/>
              </a:rPr>
              <a:t>$</a:t>
            </a:r>
            <a:r>
              <a:rPr sz="3200" spc="4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}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77241" y="2566231"/>
            <a:ext cx="2066519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E00FF"/>
                </a:solidFill>
                <a:latin typeface="FFAURB+CambriaMath"/>
                <a:cs typeface="FFAURB+CambriaMath"/>
              </a:rPr>
              <a:t>$</a:t>
            </a:r>
            <a:r>
              <a:rPr sz="2300" spc="2720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EC000"/>
                </a:solidFill>
                <a:latin typeface="FFAURB+CambriaMath"/>
                <a:cs typeface="FFAURB+CambriaMath"/>
              </a:rPr>
              <a:t>%</a:t>
            </a:r>
            <a:r>
              <a:rPr sz="2300" spc="2720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B4C0DE"/>
                </a:solidFill>
                <a:latin typeface="FFAURB+CambriaMath"/>
                <a:cs typeface="FFAURB+CambriaMath"/>
              </a:rPr>
              <a:t>&amp;</a:t>
            </a:r>
            <a:r>
              <a:rPr sz="2300" spc="2582" dirty="0">
                <a:solidFill>
                  <a:srgbClr val="B4C0DE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0000"/>
                </a:solidFill>
                <a:latin typeface="FFAURB+CambriaMath"/>
                <a:cs typeface="FFAURB+CambriaMath"/>
              </a:rPr>
              <a:t>'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364899" y="2917872"/>
            <a:ext cx="428365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+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{</a:t>
            </a:r>
            <a:r>
              <a:rPr sz="3200" dirty="0">
                <a:solidFill>
                  <a:srgbClr val="FE00FF"/>
                </a:solidFill>
                <a:latin typeface="VIRFFK+CambriaMath"/>
                <a:cs typeface="VIRFFK+CambriaMath"/>
              </a:rPr>
              <a:t>0.98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,</a:t>
            </a:r>
            <a:r>
              <a:rPr sz="3200" dirty="0">
                <a:solidFill>
                  <a:srgbClr val="FEC000"/>
                </a:solidFill>
                <a:latin typeface="VIRFFK+CambriaMath"/>
                <a:cs typeface="VIRFFK+CambriaMath"/>
              </a:rPr>
              <a:t>0.94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,</a:t>
            </a:r>
            <a:r>
              <a:rPr sz="3200" dirty="0">
                <a:solidFill>
                  <a:srgbClr val="B4C0DE"/>
                </a:solidFill>
                <a:latin typeface="VIRFFK+CambriaMath"/>
                <a:cs typeface="VIRFFK+CambriaMath"/>
              </a:rPr>
              <a:t>0.6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,</a:t>
            </a:r>
            <a:r>
              <a:rPr sz="3200" dirty="0">
                <a:solidFill>
                  <a:srgbClr val="FF0000"/>
                </a:solidFill>
                <a:latin typeface="VIRFFK+CambriaMath"/>
                <a:cs typeface="VIRFFK+CambriaMath"/>
              </a:rPr>
              <a:t>0.45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}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409357" y="3506634"/>
            <a:ext cx="752475" cy="57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2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B4C0DE"/>
                </a:solidFill>
                <a:latin typeface="VIRFFK+CambriaMath"/>
                <a:cs typeface="VIRFFK+CambriaMath"/>
              </a:rPr>
              <a:t>0.8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355374" y="3564048"/>
            <a:ext cx="1389641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MUSJGS+CambriaMath"/>
                <a:cs typeface="MUSJGS+CambriaMath"/>
              </a:rPr>
              <a:t>4</a:t>
            </a:r>
            <a:r>
              <a:rPr sz="3200" spc="8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{</a:t>
            </a:r>
            <a:r>
              <a:rPr sz="3200" spc="-10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}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367248" y="4935648"/>
            <a:ext cx="2292929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VIRFFK+CambriaMath"/>
                <a:cs typeface="VIRFFK+CambriaMath"/>
              </a:rPr>
              <a:t>!</a:t>
            </a:r>
            <a:r>
              <a:rPr sz="3200" spc="5208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VIRFFK+CambriaMath"/>
                <a:cs typeface="VIRFFK+CambriaMath"/>
              </a:rPr>
              <a:t>=</a:t>
            </a:r>
            <a:r>
              <a:rPr sz="3200" spc="8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VIRFFK+CambriaMath"/>
                <a:cs typeface="VIRFFK+CambriaMath"/>
              </a:rPr>
              <a:t>{</a:t>
            </a:r>
            <a:r>
              <a:rPr sz="3200" dirty="0">
                <a:solidFill>
                  <a:srgbClr val="FE00FF"/>
                </a:solidFill>
                <a:latin typeface="VIRFFK+CambriaMath"/>
                <a:cs typeface="VIRFFK+CambriaMath"/>
              </a:rPr>
              <a:t>$</a:t>
            </a:r>
            <a:r>
              <a:rPr sz="3200" spc="467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}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573433" y="5126551"/>
            <a:ext cx="788599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31" dirty="0">
                <a:solidFill>
                  <a:srgbClr val="242852"/>
                </a:solidFill>
                <a:latin typeface="FFAURB+CambriaMath"/>
                <a:cs typeface="FFAURB+CambriaMath"/>
              </a:rPr>
              <a:t>!"#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162076" y="5126551"/>
            <a:ext cx="321412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E00FF"/>
                </a:solidFill>
                <a:latin typeface="FFAURB+CambriaMath"/>
                <a:cs typeface="FFAURB+CambriaMath"/>
              </a:rPr>
              <a:t>$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65119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TSJHPB+TradeGothicLTStd-Bd2"/>
                <a:cs typeface="TSJHPB+TradeGothicLTStd-Bd2"/>
              </a:rPr>
              <a:t>Non-Maximum Suppression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86121" y="903144"/>
            <a:ext cx="203021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≥</a:t>
            </a:r>
            <a:r>
              <a:rPr sz="3200" spc="145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!</a:t>
            </a:r>
            <a:r>
              <a:rPr sz="3200" spc="17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0.7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68264" y="1841928"/>
            <a:ext cx="346253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1</a:t>
            </a:r>
            <a:r>
              <a:rPr sz="3200" spc="8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{</a:t>
            </a:r>
            <a:r>
              <a:rPr sz="3200" dirty="0">
                <a:solidFill>
                  <a:srgbClr val="FE00FF"/>
                </a:solidFill>
                <a:latin typeface="KJRIPA+CambriaMath"/>
                <a:cs typeface="KJRIPA+CambriaMath"/>
              </a:rPr>
              <a:t>)</a:t>
            </a:r>
            <a:r>
              <a:rPr sz="3200" spc="469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C000"/>
                </a:solidFill>
                <a:latin typeface="KJRIPA+CambriaMath"/>
                <a:cs typeface="KJRIPA+CambriaMath"/>
              </a:rPr>
              <a:t>)</a:t>
            </a:r>
            <a:r>
              <a:rPr sz="3200" spc="542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B4C0DE"/>
                </a:solidFill>
                <a:latin typeface="KJRIPA+CambriaMath"/>
                <a:cs typeface="KJRIPA+CambriaMath"/>
              </a:rPr>
              <a:t>)</a:t>
            </a:r>
            <a:r>
              <a:rPr sz="3200" spc="542" dirty="0">
                <a:solidFill>
                  <a:srgbClr val="B4C0DE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KJRIPA+CambriaMath"/>
                <a:cs typeface="KJRIPA+CambriaMath"/>
              </a:rPr>
              <a:t>)</a:t>
            </a:r>
            <a:r>
              <a:rPr sz="3200" spc="4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}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87591" y="2032831"/>
            <a:ext cx="2066519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E00FF"/>
                </a:solidFill>
                <a:latin typeface="FFAURB+CambriaMath"/>
                <a:cs typeface="FFAURB+CambriaMath"/>
              </a:rPr>
              <a:t>&amp;</a:t>
            </a:r>
            <a:r>
              <a:rPr sz="2300" spc="2720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EC000"/>
                </a:solidFill>
                <a:latin typeface="FFAURB+CambriaMath"/>
                <a:cs typeface="FFAURB+CambriaMath"/>
              </a:rPr>
              <a:t>$</a:t>
            </a:r>
            <a:r>
              <a:rPr sz="2300" spc="2720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B4C0DE"/>
                </a:solidFill>
                <a:latin typeface="FFAURB+CambriaMath"/>
                <a:cs typeface="FFAURB+CambriaMath"/>
              </a:rPr>
              <a:t>'</a:t>
            </a:r>
            <a:r>
              <a:rPr sz="2300" spc="2582" dirty="0">
                <a:solidFill>
                  <a:srgbClr val="B4C0DE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0000"/>
                </a:solidFill>
                <a:latin typeface="FFAURB+CambriaMath"/>
                <a:cs typeface="FFAURB+CambriaMath"/>
              </a:rPr>
              <a:t>%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92902" y="2299128"/>
            <a:ext cx="38278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WCBDNV+CambriaMath"/>
                <a:cs typeface="WCBDNV+CambriaMath"/>
              </a:rPr>
              <a:t>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61279" y="2375328"/>
            <a:ext cx="2296929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1</a:t>
            </a:r>
            <a:r>
              <a:rPr sz="3200" spc="8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{</a:t>
            </a:r>
            <a:r>
              <a:rPr sz="3200" dirty="0">
                <a:solidFill>
                  <a:srgbClr val="FEC000"/>
                </a:solidFill>
                <a:latin typeface="KJRIPA+CambriaMath"/>
                <a:cs typeface="KJRIPA+CambriaMath"/>
              </a:rPr>
              <a:t>)</a:t>
            </a:r>
            <a:r>
              <a:rPr sz="3200" spc="542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KJRIPA+CambriaMath"/>
                <a:cs typeface="KJRIPA+CambriaMath"/>
              </a:rPr>
              <a:t>)</a:t>
            </a:r>
            <a:r>
              <a:rPr sz="3200" spc="4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}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90004" y="2566231"/>
            <a:ext cx="891516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EC000"/>
                </a:solidFill>
                <a:latin typeface="FFAURB+CambriaMath"/>
                <a:cs typeface="FFAURB+CambriaMath"/>
              </a:rPr>
              <a:t>$</a:t>
            </a:r>
            <a:r>
              <a:rPr sz="2300" spc="2582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0000"/>
                </a:solidFill>
                <a:latin typeface="FFAURB+CambriaMath"/>
                <a:cs typeface="FFAURB+CambriaMath"/>
              </a:rPr>
              <a:t>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365661" y="2917872"/>
            <a:ext cx="2826329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+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{</a:t>
            </a:r>
            <a:r>
              <a:rPr sz="3200" dirty="0">
                <a:solidFill>
                  <a:srgbClr val="FEC000"/>
                </a:solidFill>
                <a:latin typeface="KJRIPA+CambriaMath"/>
                <a:cs typeface="KJRIPA+CambriaMath"/>
              </a:rPr>
              <a:t>0.94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,</a:t>
            </a:r>
            <a:r>
              <a:rPr sz="3200" dirty="0">
                <a:solidFill>
                  <a:srgbClr val="FF0000"/>
                </a:solidFill>
                <a:latin typeface="KJRIPA+CambriaMath"/>
                <a:cs typeface="KJRIPA+CambriaMath"/>
              </a:rPr>
              <a:t>0.45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}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57342" y="3564048"/>
            <a:ext cx="1728541" cy="574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2</a:t>
            </a:r>
            <a:r>
              <a:rPr sz="3200" spc="8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{</a:t>
            </a:r>
            <a:r>
              <a:rPr sz="3200" spc="-214" dirty="0">
                <a:solidFill>
                  <a:srgbClr val="FE00FF"/>
                </a:solidFill>
                <a:latin typeface="KJRIPA+CambriaMath"/>
                <a:cs typeface="KJRIPA+CambriaMath"/>
              </a:rPr>
              <a:t>)</a:t>
            </a:r>
            <a:r>
              <a:rPr sz="3450" spc="151" baseline="-21000" dirty="0">
                <a:solidFill>
                  <a:srgbClr val="FE00FF"/>
                </a:solidFill>
                <a:latin typeface="FFAURB+CambriaMath"/>
                <a:cs typeface="FFAURB+CambriaMath"/>
              </a:rPr>
              <a:t>&amp;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}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377626" y="4073562"/>
            <a:ext cx="1005631" cy="57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2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417B85"/>
                </a:solidFill>
                <a:latin typeface="WQUDKV+CambriaMath"/>
                <a:cs typeface="WQUDKV+CambriaMath"/>
              </a:rPr>
              <a:t>0.72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362549" y="4935648"/>
            <a:ext cx="2302327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'</a:t>
            </a:r>
            <a:r>
              <a:rPr sz="3200" spc="5208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{</a:t>
            </a:r>
            <a:r>
              <a:rPr sz="3200" dirty="0">
                <a:solidFill>
                  <a:srgbClr val="FEC000"/>
                </a:solidFill>
                <a:latin typeface="KJRIPA+CambriaMath"/>
                <a:cs typeface="KJRIPA+CambriaMath"/>
              </a:rPr>
              <a:t>)</a:t>
            </a:r>
            <a:r>
              <a:rPr sz="3200" spc="542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}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568734" y="5126551"/>
            <a:ext cx="788599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31" dirty="0">
                <a:solidFill>
                  <a:srgbClr val="232852"/>
                </a:solidFill>
                <a:latin typeface="FFAURB+CambriaMath"/>
                <a:cs typeface="FFAURB+CambriaMath"/>
              </a:rPr>
              <a:t>!"#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166774" y="5126551"/>
            <a:ext cx="321412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EC000"/>
                </a:solidFill>
                <a:latin typeface="FFAURB+CambriaMath"/>
                <a:cs typeface="FFAURB+CambriaMath"/>
              </a:rPr>
              <a:t>$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65119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TSJHPB+TradeGothicLTStd-Bd2"/>
                <a:cs typeface="TSJHPB+TradeGothicLTStd-Bd2"/>
              </a:rPr>
              <a:t>Non-Maximum Suppression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677252" y="903144"/>
            <a:ext cx="143908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!</a:t>
            </a:r>
            <a:r>
              <a:rPr sz="3200" spc="17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0.7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68264" y="1841928"/>
            <a:ext cx="346253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,</a:t>
            </a:r>
            <a:r>
              <a:rPr sz="3200" spc="8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{</a:t>
            </a:r>
            <a:r>
              <a:rPr sz="3200" dirty="0">
                <a:solidFill>
                  <a:srgbClr val="FE00FF"/>
                </a:solidFill>
                <a:latin typeface="JDATSN+CambriaMath"/>
                <a:cs typeface="JDATSN+CambriaMath"/>
              </a:rPr>
              <a:t>(</a:t>
            </a:r>
            <a:r>
              <a:rPr sz="3200" spc="469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C000"/>
                </a:solidFill>
                <a:latin typeface="JDATSN+CambriaMath"/>
                <a:cs typeface="JDATSN+CambriaMath"/>
              </a:rPr>
              <a:t>(</a:t>
            </a:r>
            <a:r>
              <a:rPr sz="3200" spc="542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B4C0DE"/>
                </a:solidFill>
                <a:latin typeface="JDATSN+CambriaMath"/>
                <a:cs typeface="JDATSN+CambriaMath"/>
              </a:rPr>
              <a:t>(</a:t>
            </a:r>
            <a:r>
              <a:rPr sz="3200" spc="542" dirty="0">
                <a:solidFill>
                  <a:srgbClr val="B4C0DE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JDATSN+CambriaMath"/>
                <a:cs typeface="JDATSN+CambriaMath"/>
              </a:rPr>
              <a:t>(</a:t>
            </a:r>
            <a:r>
              <a:rPr sz="3200" spc="4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}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87591" y="2032831"/>
            <a:ext cx="2066519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E00FF"/>
                </a:solidFill>
                <a:latin typeface="FFAURB+CambriaMath"/>
                <a:cs typeface="FFAURB+CambriaMath"/>
              </a:rPr>
              <a:t>%</a:t>
            </a:r>
            <a:r>
              <a:rPr sz="2300" spc="2720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EC000"/>
                </a:solidFill>
                <a:latin typeface="FFAURB+CambriaMath"/>
                <a:cs typeface="FFAURB+CambriaMath"/>
              </a:rPr>
              <a:t>$</a:t>
            </a:r>
            <a:r>
              <a:rPr sz="2300" spc="2720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B4C0DE"/>
                </a:solidFill>
                <a:latin typeface="FFAURB+CambriaMath"/>
                <a:cs typeface="FFAURB+CambriaMath"/>
              </a:rPr>
              <a:t>&amp;</a:t>
            </a:r>
            <a:r>
              <a:rPr sz="2300" spc="2582" dirty="0">
                <a:solidFill>
                  <a:srgbClr val="B4C0DE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0000"/>
                </a:solidFill>
                <a:latin typeface="FFAURB+CambriaMath"/>
                <a:cs typeface="FFAURB+CambriaMath"/>
              </a:rPr>
              <a:t>'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86997" y="2299128"/>
            <a:ext cx="38278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+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5374" y="2375328"/>
            <a:ext cx="1289629" cy="10570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,</a:t>
            </a:r>
            <a:r>
              <a:rPr sz="3200" spc="8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{}</a:t>
            </a:r>
          </a:p>
          <a:p>
            <a:pPr marL="0" marR="0">
              <a:lnSpc>
                <a:spcPts val="3751"/>
              </a:lnSpc>
              <a:spcBef>
                <a:spcPts val="47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*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{}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1279" y="3564048"/>
            <a:ext cx="2316043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-</a:t>
            </a:r>
            <a:r>
              <a:rPr sz="3200" spc="8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{</a:t>
            </a:r>
            <a:r>
              <a:rPr sz="3200" dirty="0">
                <a:solidFill>
                  <a:srgbClr val="FE00FF"/>
                </a:solidFill>
                <a:latin typeface="JDATSN+CambriaMath"/>
                <a:cs typeface="JDATSN+CambriaMath"/>
              </a:rPr>
              <a:t>(</a:t>
            </a:r>
            <a:r>
              <a:rPr sz="3200" spc="467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C000"/>
                </a:solidFill>
                <a:latin typeface="JDATSN+CambriaMath"/>
                <a:cs typeface="JDATSN+CambriaMath"/>
              </a:rPr>
              <a:t>(</a:t>
            </a:r>
            <a:r>
              <a:rPr sz="3200" spc="542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}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591719" y="3758000"/>
            <a:ext cx="908915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E00FF"/>
                </a:solidFill>
                <a:latin typeface="FFAURB+CambriaMath"/>
                <a:cs typeface="FFAURB+CambriaMath"/>
              </a:rPr>
              <a:t>%</a:t>
            </a:r>
            <a:r>
              <a:rPr sz="2300" spc="2720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EC000"/>
                </a:solidFill>
                <a:latin typeface="FFAURB+CambriaMath"/>
                <a:cs typeface="FFAURB+CambriaMath"/>
              </a:rPr>
              <a:t>$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62549" y="4935648"/>
            <a:ext cx="2302327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&amp;</a:t>
            </a:r>
            <a:r>
              <a:rPr sz="3200" spc="5208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{</a:t>
            </a:r>
            <a:r>
              <a:rPr sz="3200" dirty="0">
                <a:solidFill>
                  <a:srgbClr val="FEC000"/>
                </a:solidFill>
                <a:latin typeface="JDATSN+CambriaMath"/>
                <a:cs typeface="JDATSN+CambriaMath"/>
              </a:rPr>
              <a:t>(</a:t>
            </a:r>
            <a:r>
              <a:rPr sz="3200" spc="542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}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568734" y="5126551"/>
            <a:ext cx="788599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31" dirty="0">
                <a:solidFill>
                  <a:srgbClr val="232852"/>
                </a:solidFill>
                <a:latin typeface="FFAURB+CambriaMath"/>
                <a:cs typeface="FFAURB+CambriaMath"/>
              </a:rPr>
              <a:t>!"#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166774" y="5126551"/>
            <a:ext cx="321412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EC000"/>
                </a:solidFill>
                <a:latin typeface="FFAURB+CambriaMath"/>
                <a:cs typeface="FFAURB+CambriaMath"/>
              </a:rPr>
              <a:t>$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GGCGIA+TradeGothicLTStd-Bd2"/>
                <a:cs typeface="GGCGIA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372066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To</a:t>
            </a:r>
            <a:r>
              <a:rPr sz="270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IAKPCE+TradeGothicLTStd"/>
                <a:cs typeface="IAKPCE+TradeGothicLTStd"/>
              </a:rPr>
              <a:t>train</a:t>
            </a:r>
            <a:r>
              <a:rPr sz="2700" spc="-12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a</a:t>
            </a:r>
            <a:r>
              <a:rPr sz="2700" spc="-21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neural</a:t>
            </a:r>
            <a:r>
              <a:rPr sz="2700" spc="-12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network</a:t>
            </a:r>
            <a:r>
              <a:rPr sz="270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for </a:t>
            </a:r>
            <a:r>
              <a:rPr sz="2700" spc="-25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2D</a:t>
            </a:r>
            <a:r>
              <a:rPr sz="2700" spc="-14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object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detection,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use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9415" y="1904999"/>
            <a:ext cx="4781515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FF0000"/>
                </a:solidFill>
                <a:latin typeface="IAKPCE+TradeGothicLTStd"/>
                <a:cs typeface="IAKPCE+TradeGothicLTStd"/>
              </a:rPr>
              <a:t>minibatch</a:t>
            </a:r>
            <a:r>
              <a:rPr sz="2700" spc="-10" dirty="0">
                <a:solidFill>
                  <a:srgbClr val="FF0000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IAKPCE+TradeGothicLTStd"/>
                <a:cs typeface="IAKPCE+TradeGothicLTStd"/>
              </a:rPr>
              <a:t>selection</a:t>
            </a:r>
            <a:r>
              <a:rPr sz="2700" spc="-10" dirty="0">
                <a:solidFill>
                  <a:srgbClr val="FF0000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IAKPCE+TradeGothicLTStd"/>
                <a:cs typeface="IAKPCE+TradeGothicLTStd"/>
              </a:rPr>
              <a:t>on</a:t>
            </a:r>
            <a:r>
              <a:rPr sz="2700" spc="-10" dirty="0">
                <a:solidFill>
                  <a:srgbClr val="FF0000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IAKPCE+TradeGothicLTStd"/>
                <a:cs typeface="IAKPCE+TradeGothicLTStd"/>
              </a:rPr>
              <a:t>anchors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2767583"/>
            <a:ext cx="8504998" cy="820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For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inference,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use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Non-Maximum</a:t>
            </a:r>
            <a:r>
              <a:rPr sz="2700" spc="-18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2" dirty="0" smtClean="0">
                <a:solidFill>
                  <a:srgbClr val="001F5F"/>
                </a:solidFill>
                <a:latin typeface="IAKPCE+TradeGothicLTStd"/>
                <a:cs typeface="IAKPCE+TradeGothicLTStd"/>
              </a:rPr>
              <a:t>Suppression</a:t>
            </a:r>
            <a:r>
              <a:rPr lang="ja-JP" altLang="en-US" sz="2700" spc="-12" dirty="0" smtClean="0">
                <a:solidFill>
                  <a:srgbClr val="001F5F"/>
                </a:solidFill>
                <a:latin typeface="IAKPCE+TradeGothicLTStd"/>
                <a:cs typeface="IAKPCE+TradeGothicLTStd"/>
              </a:rPr>
              <a:t>（抑制）</a:t>
            </a:r>
            <a:r>
              <a:rPr sz="2700" spc="-10" dirty="0" smtClean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to</a:t>
            </a:r>
            <a:r>
              <a:rPr sz="2700" spc="-12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get</a:t>
            </a:r>
            <a:r>
              <a:rPr sz="270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75520" y="3177952"/>
            <a:ext cx="5762860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single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output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bounding</a:t>
            </a:r>
            <a:r>
              <a:rPr sz="270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box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per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object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3665" y="4032770"/>
            <a:ext cx="8670492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Next:</a:t>
            </a:r>
            <a:r>
              <a:rPr sz="2700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Using</a:t>
            </a:r>
            <a:r>
              <a:rPr sz="2700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 </a:t>
            </a:r>
            <a:r>
              <a:rPr sz="2700" spc="-23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2D</a:t>
            </a:r>
            <a:r>
              <a:rPr sz="2700" spc="-14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object</a:t>
            </a:r>
            <a:r>
              <a:rPr sz="2700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detectors</a:t>
            </a:r>
            <a:r>
              <a:rPr sz="2700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for</a:t>
            </a:r>
            <a:r>
              <a:rPr sz="2700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autonomous</a:t>
            </a:r>
            <a:r>
              <a:rPr sz="2700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driving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5663952" y="2025926"/>
            <a:ext cx="6528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to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maintain class balance. </a:t>
            </a:r>
            <a:endParaRPr lang="en-US" altLang="ja-JP" dirty="0">
              <a:solidFill>
                <a:srgbClr val="000000"/>
              </a:solidFill>
              <a:latin typeface="SJUSPW+HelveticaNeue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solidFill>
                  <a:srgbClr val="000000"/>
                </a:solidFill>
                <a:latin typeface="SJUSPW+HelveticaNeue"/>
              </a:rPr>
              <a:t>学習中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redundant bounding box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は本当に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negative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になってる？ </a:t>
            </a:r>
            <a:endParaRPr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3431704" y="471191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[2015] SSD: Single Shot </a:t>
            </a:r>
            <a:r>
              <a:rPr lang="en-US" altLang="ja-JP" dirty="0" err="1">
                <a:solidFill>
                  <a:srgbClr val="000000"/>
                </a:solidFill>
                <a:latin typeface="XFJVBI+HelveticaNeue"/>
              </a:rPr>
              <a:t>MultiBox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Detector: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  <a:hlinkClick r:id="rId3"/>
              </a:rPr>
              <a:t>https://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  <a:hlinkClick r:id="rId3"/>
              </a:rPr>
              <a:t>arxiv.org/abs/1512.02325</a:t>
            </a:r>
            <a:endParaRPr lang="en-US" altLang="ja-JP" dirty="0" smtClean="0">
              <a:solidFill>
                <a:srgbClr val="000000"/>
              </a:solidFill>
              <a:latin typeface="XFJVBI+HelveticaNeue"/>
            </a:endParaRPr>
          </a:p>
          <a:p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[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2016] Faster R-CNN: Towards Real-Time Object Detection with Region Proposal Networks: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  <a:hlinkClick r:id="rId4"/>
              </a:rPr>
              <a:t>https://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  <a:hlinkClick r:id="rId4"/>
              </a:rPr>
              <a:t>arxiv.org/abs/1506.01497</a:t>
            </a:r>
            <a:endParaRPr lang="en-US" altLang="ja-JP" dirty="0" smtClean="0">
              <a:solidFill>
                <a:srgbClr val="000000"/>
              </a:solidFill>
              <a:latin typeface="XFJVBI+HelveticaNeue"/>
            </a:endParaRPr>
          </a:p>
          <a:p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[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2017] Focal Loss for Dense Object Detection: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  <a:hlinkClick r:id="rId5"/>
              </a:rPr>
              <a:t>https://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  <a:hlinkClick r:id="rId5"/>
              </a:rPr>
              <a:t>arxiv.org/abs/1708.02002</a:t>
            </a:r>
            <a:endParaRPr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9521216" y="5729705"/>
            <a:ext cx="2143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TFOLPH+PingFangSC-Regular"/>
              </a:rPr>
              <a:t>時間探して読もう！ </a:t>
            </a:r>
            <a:endParaRPr lang="ja-JP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1824939"/>
            <a:ext cx="7676095" cy="1021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BQANJF+TradeGothicLTStd-Bd2"/>
                <a:cs typeface="BQANJF+TradeGothicLTStd-Bd2"/>
              </a:rPr>
              <a:t>Using 2D Object Detectors for Self-Driving</a:t>
            </a:r>
          </a:p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BQANJF+TradeGothicLTStd-Bd2"/>
                <a:cs typeface="BQANJF+TradeGothicLTStd-Bd2"/>
              </a:rPr>
              <a:t>Perception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4,</a:t>
            </a:r>
            <a:r>
              <a:rPr sz="1600" spc="55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4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21645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UBAGGF+TradeGothicLTStd-Bd2"/>
                <a:cs typeface="UBAGGF+TradeGothicLTStd-Bd2"/>
              </a:rPr>
              <a:t>3D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60700" y="1499616"/>
            <a:ext cx="4402697" cy="1514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Estimating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the:</a:t>
            </a:r>
          </a:p>
          <a:p>
            <a:pPr marL="471804" marR="0">
              <a:lnSpc>
                <a:spcPts val="2486"/>
              </a:lnSpc>
              <a:spcBef>
                <a:spcPts val="283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EGMMOL+TradeGothicLTStd"/>
                <a:cs typeface="EGMMOL+TradeGothicLTStd"/>
              </a:rPr>
              <a:t>Category</a:t>
            </a:r>
            <a:r>
              <a:rPr sz="2100" spc="11" dirty="0">
                <a:solidFill>
                  <a:srgbClr val="001F5F"/>
                </a:solidFill>
                <a:latin typeface="EGMMOL+TradeGothicLTStd"/>
                <a:cs typeface="EGMMOL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EGMMOL+TradeGothicLTStd"/>
                <a:cs typeface="EGMMOL+TradeGothicLTStd"/>
              </a:rPr>
              <a:t>Classification</a:t>
            </a:r>
          </a:p>
          <a:p>
            <a:pPr marL="471804" marR="0">
              <a:lnSpc>
                <a:spcPts val="2486"/>
              </a:lnSpc>
              <a:spcBef>
                <a:spcPts val="4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Position</a:t>
            </a:r>
            <a:r>
              <a:rPr sz="2100" spc="18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of</a:t>
            </a:r>
            <a:r>
              <a:rPr sz="2100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 </a:t>
            </a:r>
            <a:r>
              <a:rPr sz="2100" spc="17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the</a:t>
            </a:r>
            <a:r>
              <a:rPr sz="2100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centroid</a:t>
            </a:r>
            <a:r>
              <a:rPr sz="2100" spc="17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 </a:t>
            </a:r>
            <a:r>
              <a:rPr sz="2100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in</a:t>
            </a:r>
            <a:r>
              <a:rPr sz="2100" spc="25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 </a:t>
            </a:r>
            <a:r>
              <a:rPr sz="2100" spc="17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3D</a:t>
            </a:r>
          </a:p>
          <a:p>
            <a:pPr marL="471804" marR="0">
              <a:lnSpc>
                <a:spcPts val="2486"/>
              </a:lnSpc>
              <a:spcBef>
                <a:spcPts val="11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00FF"/>
                </a:solidFill>
                <a:latin typeface="EGMMOL+TradeGothicLTStd"/>
                <a:cs typeface="EGMMOL+TradeGothicLTStd"/>
              </a:rPr>
              <a:t>Extent</a:t>
            </a:r>
            <a:r>
              <a:rPr sz="2100" dirty="0">
                <a:solidFill>
                  <a:srgbClr val="0000FF"/>
                </a:solidFill>
                <a:latin typeface="EGMMOL+TradeGothicLTStd"/>
                <a:cs typeface="EGMMOL+TradeGothicLTStd"/>
              </a:rPr>
              <a:t> in</a:t>
            </a:r>
            <a:r>
              <a:rPr sz="2100" spc="25" dirty="0">
                <a:solidFill>
                  <a:srgbClr val="0000FF"/>
                </a:solidFill>
                <a:latin typeface="EGMMOL+TradeGothicLTStd"/>
                <a:cs typeface="EGMMOL+TradeGothicLTStd"/>
              </a:rPr>
              <a:t> </a:t>
            </a:r>
            <a:r>
              <a:rPr sz="2100" spc="17" dirty="0">
                <a:solidFill>
                  <a:srgbClr val="0000FF"/>
                </a:solidFill>
                <a:latin typeface="EGMMOL+TradeGothicLTStd"/>
                <a:cs typeface="EGMMOL+TradeGothicLTStd"/>
              </a:rPr>
              <a:t>3D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2505" y="2993135"/>
            <a:ext cx="2481537" cy="37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FE00FF"/>
                </a:solidFill>
                <a:latin typeface="EGMMOL+TradeGothicLTStd"/>
                <a:cs typeface="EGMMOL+TradeGothicLTStd"/>
              </a:rPr>
              <a:t>Orientation</a:t>
            </a:r>
            <a:r>
              <a:rPr sz="2100" spc="17" dirty="0">
                <a:solidFill>
                  <a:srgbClr val="FE00FF"/>
                </a:solidFill>
                <a:latin typeface="EGMMOL+TradeGothicLTStd"/>
                <a:cs typeface="EGMMOL+TradeGothicLTStd"/>
              </a:rPr>
              <a:t> </a:t>
            </a:r>
            <a:r>
              <a:rPr sz="2100" dirty="0">
                <a:solidFill>
                  <a:srgbClr val="FE00FF"/>
                </a:solidFill>
                <a:latin typeface="EGMMOL+TradeGothicLTStd"/>
                <a:cs typeface="EGMMOL+TradeGothicLTStd"/>
              </a:rPr>
              <a:t>in</a:t>
            </a:r>
            <a:r>
              <a:rPr sz="2100" spc="25" dirty="0">
                <a:solidFill>
                  <a:srgbClr val="FE00FF"/>
                </a:solidFill>
                <a:latin typeface="EGMMOL+TradeGothicLTStd"/>
                <a:cs typeface="EGMMOL+TradeGothicLTStd"/>
              </a:rPr>
              <a:t> </a:t>
            </a:r>
            <a:r>
              <a:rPr sz="2100" spc="15" dirty="0">
                <a:solidFill>
                  <a:srgbClr val="FE00FF"/>
                </a:solidFill>
                <a:latin typeface="EGMMOL+TradeGothicLTStd"/>
                <a:cs typeface="EGMMOL+TradeGothicLTStd"/>
              </a:rPr>
              <a:t>3D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1325" y="3959225"/>
            <a:ext cx="371801" cy="37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HUSWV+TimesNewRomanPSMT"/>
                <a:cs typeface="WHUSWV+TimesNewRomanPSMT"/>
              </a:rPr>
              <a:t>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29049" y="4971181"/>
            <a:ext cx="371801" cy="37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HUSWV+TimesNewRomanPSMT"/>
                <a:cs typeface="WHUSWV+TimesNewRomanPSMT"/>
              </a:rPr>
              <a:t>X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7176120" y="2587260"/>
            <a:ext cx="274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2D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bounding box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と似てる</a:t>
            </a:r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5097425" y="335286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orientation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angles. roll, pitch, yaw.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For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road scenes, the orientation angle we are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interested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in is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usually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only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yaw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angle. </a:t>
            </a:r>
            <a:endParaRPr lang="ja-JP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21645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UBAGGF+TradeGothicLTStd-Bd2"/>
                <a:cs typeface="UBAGGF+TradeGothicLTStd-Bd2"/>
              </a:rPr>
              <a:t>3D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60700" y="1502663"/>
            <a:ext cx="3614863" cy="1157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Estimate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the:</a:t>
            </a:r>
          </a:p>
          <a:p>
            <a:pPr marL="471804" marR="0">
              <a:lnSpc>
                <a:spcPts val="2486"/>
              </a:lnSpc>
              <a:spcBef>
                <a:spcPts val="283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Car,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pedestrian,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cyclist</a:t>
            </a:r>
          </a:p>
          <a:p>
            <a:pPr marL="471804" marR="0">
              <a:lnSpc>
                <a:spcPts val="2461"/>
              </a:lnSpc>
              <a:spcBef>
                <a:spcPts val="1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50" dirty="0">
                <a:solidFill>
                  <a:srgbClr val="FF0000"/>
                </a:solidFill>
                <a:latin typeface="SITMOE+CambriaMath"/>
                <a:cs typeface="SITMOE+CambriaMath"/>
              </a:rPr>
              <a:t>[",</a:t>
            </a:r>
            <a:r>
              <a:rPr sz="2100" spc="-21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00" spc="49" dirty="0">
                <a:solidFill>
                  <a:srgbClr val="FF0000"/>
                </a:solidFill>
                <a:latin typeface="SITMOE+CambriaMath"/>
                <a:cs typeface="SITMOE+CambriaMath"/>
              </a:rPr>
              <a:t>$,</a:t>
            </a:r>
            <a:r>
              <a:rPr sz="2100" spc="-2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00" spc="46" dirty="0">
                <a:solidFill>
                  <a:srgbClr val="FF0000"/>
                </a:solidFill>
                <a:latin typeface="SITMOE+CambriaMath"/>
                <a:cs typeface="SITMOE+CambriaMath"/>
              </a:rPr>
              <a:t>%]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2505" y="2645230"/>
            <a:ext cx="1376642" cy="728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46" dirty="0">
                <a:solidFill>
                  <a:srgbClr val="0000FF"/>
                </a:solidFill>
                <a:latin typeface="SITMOE+CambriaMath"/>
                <a:cs typeface="SITMOE+CambriaMath"/>
              </a:rPr>
              <a:t>[',</a:t>
            </a:r>
            <a:r>
              <a:rPr sz="2100" spc="-20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100" spc="86" dirty="0">
                <a:solidFill>
                  <a:srgbClr val="0000FF"/>
                </a:solidFill>
                <a:latin typeface="SITMOE+CambriaMath"/>
                <a:cs typeface="SITMOE+CambriaMath"/>
              </a:rPr>
              <a:t>(,</a:t>
            </a:r>
            <a:r>
              <a:rPr sz="2100" spc="-24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100" spc="58" dirty="0">
                <a:solidFill>
                  <a:srgbClr val="0000FF"/>
                </a:solidFill>
                <a:latin typeface="SITMOE+CambriaMath"/>
                <a:cs typeface="SITMOE+CambriaMath"/>
              </a:rPr>
              <a:t>ℎ]</a:t>
            </a:r>
          </a:p>
          <a:p>
            <a:pPr marL="0" marR="0">
              <a:lnSpc>
                <a:spcPts val="2461"/>
              </a:lnSpc>
              <a:spcBef>
                <a:spcPts val="13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43" dirty="0">
                <a:solidFill>
                  <a:srgbClr val="FE00FF"/>
                </a:solidFill>
                <a:latin typeface="SITMOE+CambriaMath"/>
                <a:cs typeface="SITMOE+CambriaMath"/>
              </a:rPr>
              <a:t>[*,</a:t>
            </a:r>
            <a:r>
              <a:rPr sz="2100" spc="-206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2100" spc="54" dirty="0">
                <a:solidFill>
                  <a:srgbClr val="FE00FF"/>
                </a:solidFill>
                <a:latin typeface="SITMOE+CambriaMath"/>
                <a:cs typeface="SITMOE+CambriaMath"/>
              </a:rPr>
              <a:t>+,</a:t>
            </a:r>
            <a:r>
              <a:rPr sz="2100" spc="-216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2100" spc="81" dirty="0">
                <a:solidFill>
                  <a:srgbClr val="FE00FF"/>
                </a:solidFill>
                <a:latin typeface="EMIPPM+CambriaMath"/>
                <a:cs typeface="EMIPPM+CambriaMath"/>
              </a:rPr>
              <a:t>,</a:t>
            </a:r>
            <a:r>
              <a:rPr sz="2100" dirty="0">
                <a:solidFill>
                  <a:srgbClr val="FE00FF"/>
                </a:solidFill>
                <a:latin typeface="SITMOE+CambriaMath"/>
                <a:cs typeface="SITMOE+CambriaMath"/>
              </a:rPr>
              <a:t>]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1325" y="3959225"/>
            <a:ext cx="371801" cy="37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HUSWV+TimesNewRomanPSMT"/>
                <a:cs typeface="WHUSWV+TimesNewRomanPSMT"/>
              </a:rPr>
              <a:t>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29049" y="4971181"/>
            <a:ext cx="371801" cy="37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HUSWV+TimesNewRomanPSMT"/>
                <a:cs typeface="WHUSWV+TimesNewRomanPSMT"/>
              </a:rPr>
              <a:t>X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21645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UBAGGF+TradeGothicLTStd-Bd2"/>
                <a:cs typeface="UBAGGF+TradeGothicLTStd-Bd2"/>
              </a:rPr>
              <a:t>3D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60700" y="1502663"/>
            <a:ext cx="3614863" cy="1157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Estimate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the:</a:t>
            </a:r>
          </a:p>
          <a:p>
            <a:pPr marL="471804" marR="0">
              <a:lnSpc>
                <a:spcPts val="2486"/>
              </a:lnSpc>
              <a:spcBef>
                <a:spcPts val="283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Car,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pedestrian,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cyclist</a:t>
            </a:r>
          </a:p>
          <a:p>
            <a:pPr marL="471804" marR="0">
              <a:lnSpc>
                <a:spcPts val="2461"/>
              </a:lnSpc>
              <a:spcBef>
                <a:spcPts val="1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50" dirty="0">
                <a:solidFill>
                  <a:srgbClr val="FF0000"/>
                </a:solidFill>
                <a:latin typeface="SITMOE+CambriaMath"/>
                <a:cs typeface="SITMOE+CambriaMath"/>
              </a:rPr>
              <a:t>[",</a:t>
            </a:r>
            <a:r>
              <a:rPr sz="2100" spc="-21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00" spc="49" dirty="0">
                <a:solidFill>
                  <a:srgbClr val="FF0000"/>
                </a:solidFill>
                <a:latin typeface="SITMOE+CambriaMath"/>
                <a:cs typeface="SITMOE+CambriaMath"/>
              </a:rPr>
              <a:t>$,</a:t>
            </a:r>
            <a:r>
              <a:rPr sz="2100" spc="-2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00" spc="46" dirty="0">
                <a:solidFill>
                  <a:srgbClr val="FF0000"/>
                </a:solidFill>
                <a:latin typeface="SITMOE+CambriaMath"/>
                <a:cs typeface="SITMOE+CambriaMath"/>
              </a:rPr>
              <a:t>%]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02104" y="2186352"/>
            <a:ext cx="380999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00FF"/>
                </a:solidFill>
                <a:latin typeface="VRERMN+CambriaMath"/>
                <a:cs typeface="VRERMN+CambriaMath"/>
              </a:rPr>
              <a:t>!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2505" y="2645230"/>
            <a:ext cx="1287996" cy="37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46" dirty="0">
                <a:solidFill>
                  <a:srgbClr val="0000FF"/>
                </a:solidFill>
                <a:latin typeface="SITMOE+CambriaMath"/>
                <a:cs typeface="SITMOE+CambriaMath"/>
              </a:rPr>
              <a:t>[',</a:t>
            </a:r>
            <a:r>
              <a:rPr sz="2100" spc="-20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100" spc="86" dirty="0">
                <a:solidFill>
                  <a:srgbClr val="0000FF"/>
                </a:solidFill>
                <a:latin typeface="SITMOE+CambriaMath"/>
                <a:cs typeface="SITMOE+CambriaMath"/>
              </a:rPr>
              <a:t>(,</a:t>
            </a:r>
            <a:r>
              <a:rPr sz="2100" spc="-24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100" spc="58" dirty="0">
                <a:solidFill>
                  <a:srgbClr val="0000FF"/>
                </a:solidFill>
                <a:latin typeface="SITMOE+CambriaMath"/>
                <a:cs typeface="SITMOE+CambriaMath"/>
              </a:rPr>
              <a:t>ℎ]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32505" y="3001847"/>
            <a:ext cx="1376642" cy="37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43" dirty="0">
                <a:solidFill>
                  <a:srgbClr val="FE00FF"/>
                </a:solidFill>
                <a:latin typeface="SITMOE+CambriaMath"/>
                <a:cs typeface="SITMOE+CambriaMath"/>
              </a:rPr>
              <a:t>[*,</a:t>
            </a:r>
            <a:r>
              <a:rPr sz="2100" spc="-206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2100" spc="54" dirty="0">
                <a:solidFill>
                  <a:srgbClr val="FE00FF"/>
                </a:solidFill>
                <a:latin typeface="SITMOE+CambriaMath"/>
                <a:cs typeface="SITMOE+CambriaMath"/>
              </a:rPr>
              <a:t>+,</a:t>
            </a:r>
            <a:r>
              <a:rPr sz="2100" spc="-216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2100" spc="81" dirty="0">
                <a:solidFill>
                  <a:srgbClr val="FE00FF"/>
                </a:solidFill>
                <a:latin typeface="EMIPPM+CambriaMath"/>
                <a:cs typeface="EMIPPM+CambriaMath"/>
              </a:rPr>
              <a:t>,</a:t>
            </a:r>
            <a:r>
              <a:rPr sz="2100" dirty="0">
                <a:solidFill>
                  <a:srgbClr val="FE00FF"/>
                </a:solidFill>
                <a:latin typeface="SITMOE+CambriaMath"/>
                <a:cs typeface="SITMOE+CambriaMath"/>
              </a:rPr>
              <a:t>]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81325" y="3959225"/>
            <a:ext cx="371801" cy="37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HUSWV+TimesNewRomanPSMT"/>
                <a:cs typeface="WHUSWV+TimesNewRomanPSMT"/>
              </a:rPr>
              <a:t>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29049" y="4971181"/>
            <a:ext cx="371801" cy="37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HUSWV+TimesNewRomanPSMT"/>
                <a:cs typeface="WHUSWV+TimesNewRomanPSMT"/>
              </a:rPr>
              <a:t>X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8001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343472" y="1844824"/>
            <a:ext cx="331236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most common and successful way to extend 2D object detection results in 3D is to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use LiDAR point clouds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Given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a 2D bounding box in an image space and a 3D LiDAR point cloud, we can use 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inverse of the camera projection matrix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to project 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corners of the bounding box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as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rays into the 3D space</a:t>
            </a: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.</a:t>
            </a:r>
            <a:endParaRPr lang="ja-JP" altLang="en-US" sz="1600" dirty="0"/>
          </a:p>
        </p:txBody>
      </p:sp>
      <p:sp>
        <p:nvSpPr>
          <p:cNvPr id="7" name="正方形/長方形 6"/>
          <p:cNvSpPr/>
          <p:nvPr/>
        </p:nvSpPr>
        <p:spPr>
          <a:xfrm>
            <a:off x="2279576" y="5554561"/>
            <a:ext cx="95770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polygon intersection of these lines is called a </a:t>
            </a:r>
            <a:r>
              <a:rPr lang="en-US" altLang="ja-JP" sz="1600" dirty="0" smtClean="0">
                <a:solidFill>
                  <a:srgbClr val="FF0000"/>
                </a:solidFill>
                <a:latin typeface="XFJVBI+HelveticaNeue"/>
              </a:rPr>
              <a:t>frustum</a:t>
            </a:r>
            <a:r>
              <a:rPr lang="ja-JP" altLang="en-US" sz="1600" dirty="0" smtClean="0">
                <a:solidFill>
                  <a:srgbClr val="FF0000"/>
                </a:solidFill>
                <a:latin typeface="XFJVBI+HelveticaNeue"/>
              </a:rPr>
              <a:t>（錐台「すいだい」）</a:t>
            </a: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,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and usually contains points in 3D that correspond to the object in our image. </a:t>
            </a:r>
            <a:r>
              <a:rPr lang="ja-JP" altLang="en-US" sz="1600" dirty="0" smtClean="0">
                <a:solidFill>
                  <a:srgbClr val="000000"/>
                </a:solidFill>
                <a:latin typeface="XFJVBI+HelveticaNeue"/>
              </a:rPr>
              <a:t>つまり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rays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と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point cloud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の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intersection. </a:t>
            </a: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	</a:t>
            </a:r>
            <a:endParaRPr lang="en-US" altLang="ja-JP" sz="16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We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then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take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data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in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this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frustum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from the LiDAR,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transform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it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to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a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representation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of our choice, and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train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a small neural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network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to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predict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seven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parameters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required to define our bounding box in 3D. </a:t>
            </a:r>
            <a:endParaRPr lang="ja-JP" alt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286499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EMVVUM+TradeGothicLTStd-Bd2"/>
                <a:cs typeface="EMVVUM+TradeGothicLTStd-Bd2"/>
              </a:rPr>
              <a:t>ConvNets For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09329" y="1700166"/>
            <a:ext cx="1620418" cy="693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58"/>
              </a:lnSpc>
              <a:spcBef>
                <a:spcPts val="0"/>
              </a:spcBef>
              <a:spcAft>
                <a:spcPts val="0"/>
              </a:spcAft>
            </a:pPr>
            <a:r>
              <a:rPr sz="4400" dirty="0">
                <a:solidFill>
                  <a:srgbClr val="242852"/>
                </a:solidFill>
                <a:latin typeface="EKRMWO+CambriaMath"/>
                <a:cs typeface="EKRMWO+CambriaMath"/>
              </a:rPr>
              <a:t>!</a:t>
            </a:r>
            <a:r>
              <a:rPr sz="4400" spc="86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242852"/>
                </a:solidFill>
                <a:latin typeface="EKRMWO+CambriaMath"/>
                <a:cs typeface="EKRMWO+CambriaMath"/>
              </a:rPr>
              <a:t>";</a:t>
            </a:r>
            <a:r>
              <a:rPr sz="4400" spc="-364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242852"/>
                </a:solidFill>
                <a:latin typeface="EKRMWO+CambriaMath"/>
                <a:cs typeface="EKRMWO+CambriaMath"/>
              </a:rPr>
              <a:t>$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15568" y="4437888"/>
            <a:ext cx="2015236" cy="639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36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FFFFFF"/>
                </a:solidFill>
                <a:latin typeface="GWQARV+TradeGothicLTStd"/>
                <a:cs typeface="GWQARV+TradeGothicLTStd"/>
              </a:rPr>
              <a:t>ConvNet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68342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OQGSIS+TradeGothicLTStd-Bd2"/>
                <a:cs typeface="OQGSIS+TradeGothicLTStd-Bd2"/>
              </a:rPr>
              <a:t>From 2D </a:t>
            </a:r>
            <a:r>
              <a:rPr sz="5300" baseline="1144" dirty="0">
                <a:solidFill>
                  <a:srgbClr val="001F5F"/>
                </a:solidFill>
                <a:latin typeface="OPNQFL+Wingdings-Regular"/>
                <a:cs typeface="OPNQFL+Wingdings-Regular"/>
              </a:rPr>
              <a:t>à</a:t>
            </a:r>
            <a:r>
              <a:rPr sz="5300" spc="-177" baseline="114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1F5F"/>
                </a:solidFill>
                <a:latin typeface="OQGSIS+TradeGothicLTStd-Bd2"/>
                <a:cs typeface="OQGSIS+TradeGothicLTStd-Bd2"/>
              </a:rPr>
              <a:t>3D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23715" y="2709612"/>
            <a:ext cx="2333559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spc="69" dirty="0">
                <a:solidFill>
                  <a:srgbClr val="FF0000"/>
                </a:solidFill>
                <a:latin typeface="CARLOA+CambriaMath"/>
                <a:cs typeface="CARLOA+CambriaMath"/>
              </a:rPr>
              <a:t>!,</a:t>
            </a:r>
            <a:r>
              <a:rPr sz="2400" spc="-2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36" dirty="0">
                <a:solidFill>
                  <a:srgbClr val="FF0000"/>
                </a:solidFill>
                <a:latin typeface="CARLOA+CambriaMath"/>
                <a:cs typeface="CARLOA+CambriaMath"/>
              </a:rPr>
              <a:t>#,</a:t>
            </a:r>
            <a:r>
              <a:rPr sz="2400" spc="-2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CARLOA+CambriaMath"/>
                <a:cs typeface="CARLOA+CambriaMath"/>
              </a:rPr>
              <a:t>$</a:t>
            </a:r>
            <a:r>
              <a:rPr sz="2400" spc="28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ARLOA+CambriaMath"/>
                <a:cs typeface="CARLOA+CambriaMath"/>
              </a:rPr>
              <a:t>,</a:t>
            </a:r>
            <a:r>
              <a:rPr sz="2400" spc="63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spc="80" dirty="0">
                <a:solidFill>
                  <a:srgbClr val="0000FF"/>
                </a:solidFill>
                <a:latin typeface="CARLOA+CambriaMath"/>
                <a:cs typeface="CARLOA+CambriaMath"/>
              </a:rPr>
              <a:t>%,</a:t>
            </a:r>
            <a:r>
              <a:rPr sz="2400" spc="-28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72" dirty="0">
                <a:solidFill>
                  <a:srgbClr val="0000FF"/>
                </a:solidFill>
                <a:latin typeface="CARLOA+CambriaMath"/>
                <a:cs typeface="CARLOA+CambriaMath"/>
              </a:rPr>
              <a:t>&amp;,</a:t>
            </a:r>
            <a:r>
              <a:rPr sz="2400" spc="-27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CARLOA+CambriaMath"/>
                <a:cs typeface="CARLOA+CambriaMath"/>
              </a:rPr>
              <a:t>ℎ</a:t>
            </a:r>
            <a:r>
              <a:rPr sz="2400" spc="2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ARLOA+CambriaMath"/>
                <a:cs typeface="CARLOA+CambriaMath"/>
              </a:rPr>
              <a:t>,</a:t>
            </a:r>
            <a:r>
              <a:rPr sz="2400" spc="-20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E00FF"/>
                </a:solidFill>
                <a:latin typeface="CARLOA+CambriaMath"/>
                <a:cs typeface="CARLOA+CambriaMath"/>
              </a:rPr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25597" y="4078223"/>
            <a:ext cx="1143812" cy="452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2A5B"/>
                </a:solidFill>
                <a:latin typeface="FUCJTJ+TradeGothicLTStd"/>
                <a:cs typeface="FUCJTJ+TradeGothicLTStd"/>
              </a:rPr>
              <a:t>Histogram of</a:t>
            </a:r>
          </a:p>
          <a:p>
            <a:pPr marL="293687" marR="0">
              <a:lnSpc>
                <a:spcPts val="160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2A5B"/>
                </a:solidFill>
                <a:latin typeface="FUCJTJ+TradeGothicLTStd"/>
                <a:cs typeface="FUCJTJ+TradeGothicLTStd"/>
              </a:rPr>
              <a:t>X Y Z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16566" y="4078223"/>
            <a:ext cx="784478" cy="452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564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2A5B"/>
                </a:solidFill>
                <a:latin typeface="FUCJTJ+TradeGothicLTStd"/>
                <a:cs typeface="FUCJTJ+TradeGothicLTStd"/>
              </a:rPr>
              <a:t>Neural</a:t>
            </a:r>
          </a:p>
          <a:p>
            <a:pPr marL="0" marR="0">
              <a:lnSpc>
                <a:spcPts val="160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2A5B"/>
                </a:solidFill>
                <a:latin typeface="FUCJTJ+TradeGothicLTStd"/>
                <a:cs typeface="FUCJTJ+TradeGothicLTStd"/>
              </a:rPr>
              <a:t>Network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191344" y="935676"/>
            <a:ext cx="84249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frustum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LiDAR points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から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3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種類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Representation: </a:t>
            </a:r>
          </a:p>
          <a:p>
            <a:pPr marL="342900" indent="-342900">
              <a:buAutoNum type="arabicPeriod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Some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groups choose to directly process the raw point cloud data. (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X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Y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Z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)</a:t>
            </a:r>
            <a:endParaRPr lang="en-US" altLang="ja-JP" dirty="0" smtClean="0">
              <a:solidFill>
                <a:srgbClr val="000000"/>
              </a:solidFill>
              <a:latin typeface="XFJVBI+HelveticaNeue"/>
            </a:endParaRPr>
          </a:p>
          <a:p>
            <a:pPr marL="342900" indent="-342900">
              <a:buAutoNum type="arabicPeriod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Others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choose to normalize the point cloud data w.r.t. some fixed point such as the center of the frustum. (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Normalized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X Y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Z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One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could also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preprocess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points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to build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fixed length representations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such as a histogram of x, y, z points, making their use as an input to a </a:t>
            </a:r>
            <a:r>
              <a:rPr lang="en-US" altLang="ja-JP" dirty="0" err="1">
                <a:solidFill>
                  <a:srgbClr val="FF0000"/>
                </a:solidFill>
                <a:latin typeface="XFJVBI+HelveticaNeue"/>
              </a:rPr>
              <a:t>ConvNet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much more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convenient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(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Histogram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of X Y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Z, 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まだ分かっていない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11144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VIUVOD+TradeGothicLTStd-Bd2"/>
                <a:cs typeface="VIUVOD+TradeGothicLTStd-Bd2"/>
              </a:rPr>
              <a:t>Typical 3D object detection results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75995" y="5583935"/>
            <a:ext cx="3312083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70C0"/>
                </a:solidFill>
                <a:latin typeface="DQMBSN+TradeGothicLTStd"/>
                <a:cs typeface="DQMBSN+TradeGothicLTStd"/>
              </a:rPr>
              <a:t>Code at: https://github.com/kujason/avod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575720" y="1916832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期待される結果：</a:t>
            </a:r>
            <a:r>
              <a:rPr kumimoji="1" lang="en-US" altLang="ja-JP" dirty="0" smtClean="0"/>
              <a:t>Oriented 3D bounding boxes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056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68342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OQGSIS+TradeGothicLTStd-Bd2"/>
                <a:cs typeface="OQGSIS+TradeGothicLTStd-Bd2"/>
              </a:rPr>
              <a:t>From 2D </a:t>
            </a:r>
            <a:r>
              <a:rPr sz="5300" baseline="1144" dirty="0">
                <a:solidFill>
                  <a:srgbClr val="001F5F"/>
                </a:solidFill>
                <a:latin typeface="OPNQFL+Wingdings-Regular"/>
                <a:cs typeface="OPNQFL+Wingdings-Regular"/>
              </a:rPr>
              <a:t>à</a:t>
            </a:r>
            <a:r>
              <a:rPr sz="5300" spc="-177" baseline="114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1F5F"/>
                </a:solidFill>
                <a:latin typeface="OQGSIS+TradeGothicLTStd-Bd2"/>
                <a:cs typeface="OQGSIS+TradeGothicLTStd-Bd2"/>
              </a:rPr>
              <a:t>3D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59992"/>
            <a:ext cx="2105025" cy="414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6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500" spc="7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Advantages: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5470" y="1837943"/>
            <a:ext cx="707301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Allows exploitation of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mature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2D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object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detectors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, with high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3125" y="2118360"/>
            <a:ext cx="2323338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precision and recall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5470" y="2410967"/>
            <a:ext cx="531126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Class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already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determined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from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2D detection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85470" y="2715767"/>
            <a:ext cx="731024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Does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not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require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prior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scene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knowledge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, such as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ground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plane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73125" y="2980943"/>
            <a:ext cx="102742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location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3665" y="3581400"/>
            <a:ext cx="2511425" cy="414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6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500" spc="7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Disadvantages: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85470" y="3959351"/>
            <a:ext cx="659701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The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performance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of the 3D estimator is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bounded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by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the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273125" y="4224527"/>
            <a:ext cx="363651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performance of the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2D detector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85470" y="4529327"/>
            <a:ext cx="7702818" cy="1192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Occlusion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and </a:t>
            </a:r>
            <a:r>
              <a:rPr sz="2000" dirty="0" smtClean="0">
                <a:solidFill>
                  <a:srgbClr val="FF0000"/>
                </a:solidFill>
                <a:latin typeface="IDCWQF+TradeGothicLTStd"/>
                <a:cs typeface="IDCWQF+TradeGothicLTStd"/>
              </a:rPr>
              <a:t>truncation</a:t>
            </a:r>
            <a:r>
              <a:rPr lang="ja-JP" altLang="en-US" sz="2000" dirty="0" smtClean="0">
                <a:solidFill>
                  <a:srgbClr val="001F5F"/>
                </a:solidFill>
                <a:latin typeface="IDCWQF+TradeGothicLTStd"/>
                <a:cs typeface="IDCWQF+TradeGothicLTStd"/>
              </a:rPr>
              <a:t>（切り捨て） </a:t>
            </a:r>
            <a:r>
              <a:rPr sz="2000" dirty="0" smtClean="0">
                <a:solidFill>
                  <a:srgbClr val="001F5F"/>
                </a:solidFill>
                <a:latin typeface="IDCWQF+TradeGothicLTStd"/>
                <a:cs typeface="IDCWQF+TradeGothicLTStd"/>
              </a:rPr>
              <a:t>are 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hard to handle from 2D only</a:t>
            </a:r>
          </a:p>
          <a:p>
            <a:pPr marL="0" marR="0">
              <a:lnSpc>
                <a:spcPts val="230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3D estimator needs to wait for 2D detector, inducing </a:t>
            </a:r>
            <a:r>
              <a:rPr sz="2000" dirty="0">
                <a:solidFill>
                  <a:srgbClr val="FF0000"/>
                </a:solidFill>
                <a:latin typeface="LQJEHS+TradeGothicLTStd-Bd2"/>
                <a:cs typeface="LQJEHS+TradeGothicLTStd-Bd2"/>
              </a:rPr>
              <a:t>latency</a:t>
            </a:r>
            <a:r>
              <a:rPr sz="2000" spc="11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in</a:t>
            </a:r>
          </a:p>
          <a:p>
            <a:pPr marL="287654" marR="0">
              <a:lnSpc>
                <a:spcPts val="220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our system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8184232" y="1111988"/>
            <a:ext cx="40077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Searching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 3D space for possible objects is quite computationally expensive if no assumptions can be made about where the object should be found.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Extending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2D object detectors to 3D, usually allows us to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limit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search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region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for object instances, keeping real-time performance manageable. </a:t>
            </a:r>
            <a:endParaRPr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264502" y="4811442"/>
            <a:ext cx="3831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Which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may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not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</a:t>
            </a:r>
            <a:r>
              <a:rPr lang="en-US" altLang="ja-JP" dirty="0">
                <a:solidFill>
                  <a:srgbClr val="FF0000"/>
                </a:solidFill>
                <a:latin typeface="SJUSPW+HelveticaNeue"/>
              </a:rPr>
              <a:t>ff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ect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LiDAR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data.</a:t>
            </a:r>
            <a:endParaRPr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592288" y="562540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If this delay is significant, the system might not be safe enough to operate as vehicle reaction time is limited by perception latency.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01345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KFORRP+TradeGothicLTStd-Bd2"/>
                <a:cs typeface="KFORRP+TradeGothicLTStd-Bd2"/>
              </a:rPr>
              <a:t>2D Object Tracking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54162"/>
            <a:ext cx="7965622" cy="2306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LLNKWL+TradeGothicLTStd-Bd2"/>
                <a:cs typeface="LLNKWL+TradeGothicLTStd-Bd2"/>
              </a:rPr>
              <a:t>Detection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:</a:t>
            </a:r>
            <a:r>
              <a:rPr sz="2700" spc="-2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We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detect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the </a:t>
            </a:r>
            <a:r>
              <a:rPr sz="2700" spc="-14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object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independently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in</a:t>
            </a:r>
          </a:p>
          <a:p>
            <a:pPr marL="285750" marR="0">
              <a:lnSpc>
                <a:spcPts val="2903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each </a:t>
            </a:r>
            <a:r>
              <a:rPr sz="2700" spc="-15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frame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can record its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position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over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time</a:t>
            </a:r>
          </a:p>
          <a:p>
            <a:pPr marL="0" marR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LLNKWL+TradeGothicLTStd-Bd2"/>
                <a:cs typeface="LLNKWL+TradeGothicLTStd-Bd2"/>
              </a:rPr>
              <a:t>Tracking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:</a:t>
            </a:r>
            <a:r>
              <a:rPr sz="2700" spc="-2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We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use </a:t>
            </a:r>
            <a:r>
              <a:rPr sz="2700" spc="-15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image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measurements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to</a:t>
            </a:r>
            <a:r>
              <a:rPr sz="2700" spc="-14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estimate</a:t>
            </a:r>
          </a:p>
          <a:p>
            <a:pPr marL="285750" marR="0">
              <a:lnSpc>
                <a:spcPts val="2904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position</a:t>
            </a:r>
            <a:r>
              <a:rPr sz="2700" spc="-12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of 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object,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but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also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incorporate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ETAIAE+TradeGothicLTStd"/>
                <a:cs typeface="ETAIAE+TradeGothicLTStd"/>
              </a:rPr>
              <a:t>position</a:t>
            </a:r>
          </a:p>
          <a:p>
            <a:pPr marL="285750" marR="0">
              <a:lnSpc>
                <a:spcPts val="2903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FF0000"/>
                </a:solidFill>
                <a:latin typeface="ETAIAE+TradeGothicLTStd"/>
                <a:cs typeface="ETAIAE+TradeGothicLTStd"/>
              </a:rPr>
              <a:t>predicted</a:t>
            </a:r>
            <a:r>
              <a:rPr sz="2700" spc="-12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by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ETAIAE+TradeGothicLTStd"/>
                <a:cs typeface="ETAIAE+TradeGothicLTStd"/>
              </a:rPr>
              <a:t>dynamics</a:t>
            </a:r>
            <a:r>
              <a:rPr sz="2700" spc="-14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,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i.e.,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our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expectation</a:t>
            </a:r>
            <a:r>
              <a:rPr sz="2700" spc="-12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of</a:t>
            </a:r>
          </a:p>
          <a:p>
            <a:pPr marL="285750" marR="0">
              <a:lnSpc>
                <a:spcPts val="2904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object’s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motion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pattern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703586"/>
            <a:ext cx="3794798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LLNKWL+TradeGothicLTStd-Bd2"/>
                <a:cs typeface="LLNKWL+TradeGothicLTStd-Bd2"/>
              </a:rPr>
              <a:t>Tracking</a:t>
            </a:r>
            <a:r>
              <a:rPr sz="2700" spc="-10" dirty="0">
                <a:solidFill>
                  <a:srgbClr val="001F5F"/>
                </a:solidFill>
                <a:latin typeface="LLNKWL+TradeGothicLTStd-Bd2"/>
                <a:cs typeface="LLNKWL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LLNKWL+TradeGothicLTStd-Bd2"/>
                <a:cs typeface="LLNKWL+TradeGothicLTStd-Bd2"/>
              </a:rPr>
              <a:t>Assumptions: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5470" y="4111752"/>
            <a:ext cx="7541314" cy="963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Camera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is</a:t>
            </a:r>
            <a:r>
              <a:rPr sz="2100" spc="2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not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moving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instantly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to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new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viewpoint</a:t>
            </a:r>
          </a:p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Objects </a:t>
            </a:r>
            <a:r>
              <a:rPr sz="2100" spc="2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do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not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disappear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and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reappear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in</a:t>
            </a:r>
            <a:r>
              <a:rPr sz="2100" spc="2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different</a:t>
            </a:r>
            <a:r>
              <a:rPr sz="2100" spc="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places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in</a:t>
            </a:r>
          </a:p>
          <a:p>
            <a:pPr marL="287654" marR="0">
              <a:lnSpc>
                <a:spcPts val="2304"/>
              </a:lnSpc>
              <a:spcBef>
                <a:spcPts val="0"/>
              </a:spcBef>
              <a:spcAft>
                <a:spcPts val="0"/>
              </a:spcAft>
            </a:pP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scene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5470" y="5038344"/>
            <a:ext cx="7290003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If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camera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is</a:t>
            </a:r>
            <a:r>
              <a:rPr sz="2100" spc="23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moving,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there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is</a:t>
            </a:r>
            <a:r>
              <a:rPr sz="2100" spc="23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</a:t>
            </a:r>
            <a:r>
              <a:rPr sz="2100" spc="2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gradual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change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in</a:t>
            </a:r>
            <a:r>
              <a:rPr sz="2100" spc="2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pose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73125" y="5330952"/>
            <a:ext cx="3343865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between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camera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and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scene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4197362" y="3744320"/>
            <a:ext cx="4352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Constraining how quickly a scene changes. </a:t>
            </a:r>
            <a:endParaRPr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8328248" y="3956863"/>
            <a:ext cx="38637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For example, we assume that our camera and the tracked objects cannot teleport to di</a:t>
            </a:r>
            <a:r>
              <a:rPr lang="en-US" altLang="ja-JP" dirty="0">
                <a:solidFill>
                  <a:srgbClr val="000000"/>
                </a:solidFill>
                <a:latin typeface="SJUSPW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erent locations within a very short time. </a:t>
            </a:r>
            <a:endParaRPr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659145" y="5815250"/>
            <a:ext cx="5942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All of these assumptions are logically valid in roads scenes. </a:t>
            </a:r>
            <a:endParaRPr lang="ja-JP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01345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KFORRP+TradeGothicLTStd-Bd2"/>
                <a:cs typeface="KFORRP+TradeGothicLTStd-Bd2"/>
              </a:rPr>
              <a:t>2D Object Tracking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39197" y="2029967"/>
            <a:ext cx="942720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2A5B"/>
                </a:solidFill>
                <a:latin typeface="GUENRM+TradeGothicLTStd"/>
                <a:cs typeface="GUENRM+TradeGothicLTStd"/>
              </a:rPr>
              <a:t>Prediction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0609" y="2996183"/>
            <a:ext cx="1199286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2A5B"/>
                </a:solidFill>
                <a:latin typeface="GUENRM+TradeGothicLTStd"/>
                <a:cs typeface="GUENRM+TradeGothicLTStd"/>
              </a:rPr>
              <a:t>Measurement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14590" y="4062983"/>
            <a:ext cx="991971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2A5B"/>
                </a:solidFill>
                <a:latin typeface="GUENRM+TradeGothicLTStd"/>
                <a:cs typeface="GUENRM+TradeGothicLTStd"/>
              </a:rPr>
              <a:t>Correlation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02634" y="5135879"/>
            <a:ext cx="1813762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2A5B"/>
                </a:solidFill>
                <a:latin typeface="GUENRM+TradeGothicLTStd"/>
                <a:cs typeface="GUENRM+TradeGothicLTStd"/>
              </a:rPr>
              <a:t>Measurement Update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4367808" y="159346"/>
            <a:ext cx="78241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Given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 detected object in the first frame along with their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velocity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vectors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.</a:t>
            </a:r>
            <a:endParaRPr lang="en-US" altLang="ja-JP" dirty="0" smtClean="0"/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</a:rPr>
              <a:t>Prediction</a:t>
            </a:r>
            <a:r>
              <a:rPr lang="en-US" altLang="ja-JP" dirty="0"/>
              <a:t>: </a:t>
            </a:r>
            <a:r>
              <a:rPr lang="en-US" altLang="ja-JP" dirty="0" smtClean="0"/>
              <a:t>We </a:t>
            </a:r>
            <a:r>
              <a:rPr lang="en-US" altLang="ja-JP" dirty="0"/>
              <a:t>begin by predicting where the objects will end up in the second frame, if we </a:t>
            </a:r>
            <a:r>
              <a:rPr lang="en-US" altLang="ja-JP" dirty="0">
                <a:solidFill>
                  <a:srgbClr val="FF0000"/>
                </a:solidFill>
              </a:rPr>
              <a:t>model</a:t>
            </a:r>
            <a:r>
              <a:rPr lang="en-US" altLang="ja-JP" dirty="0"/>
              <a:t> their </a:t>
            </a:r>
            <a:r>
              <a:rPr lang="en-US" altLang="ja-JP" dirty="0">
                <a:solidFill>
                  <a:srgbClr val="FF0000"/>
                </a:solidFill>
              </a:rPr>
              <a:t>motion</a:t>
            </a:r>
            <a:r>
              <a:rPr lang="en-US" altLang="ja-JP" dirty="0"/>
              <a:t> using the </a:t>
            </a:r>
            <a:r>
              <a:rPr lang="en-US" altLang="ja-JP" dirty="0">
                <a:solidFill>
                  <a:srgbClr val="FF0000"/>
                </a:solidFill>
              </a:rPr>
              <a:t>velocity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rgbClr val="FF0000"/>
                </a:solidFill>
              </a:rPr>
              <a:t>vector</a:t>
            </a:r>
            <a:r>
              <a:rPr lang="en-US" altLang="ja-JP" dirty="0"/>
              <a:t>. </a:t>
            </a:r>
            <a:endParaRPr lang="en-US" altLang="ja-JP" dirty="0"/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</a:rPr>
              <a:t>Measurement</a:t>
            </a:r>
            <a:r>
              <a:rPr lang="en-US" altLang="ja-JP" dirty="0"/>
              <a:t>: </a:t>
            </a:r>
            <a:r>
              <a:rPr lang="en-US" altLang="ja-JP" dirty="0" smtClean="0"/>
              <a:t>We </a:t>
            </a:r>
            <a:r>
              <a:rPr lang="en-US" altLang="ja-JP" dirty="0"/>
              <a:t>then get new </a:t>
            </a:r>
            <a:r>
              <a:rPr lang="en-US" altLang="ja-JP" dirty="0">
                <a:solidFill>
                  <a:srgbClr val="FF0000"/>
                </a:solidFill>
              </a:rPr>
              <a:t>detections</a:t>
            </a:r>
            <a:r>
              <a:rPr lang="en-US" altLang="ja-JP" dirty="0"/>
              <a:t> in the second frame. </a:t>
            </a:r>
            <a:endParaRPr lang="en-US" altLang="ja-JP" dirty="0"/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</a:rPr>
              <a:t>Correlation</a:t>
            </a:r>
            <a:r>
              <a:rPr lang="en-US" altLang="ja-JP" dirty="0"/>
              <a:t>: </a:t>
            </a:r>
            <a:r>
              <a:rPr lang="en-US" altLang="ja-JP" dirty="0" smtClean="0"/>
              <a:t>We </a:t>
            </a:r>
            <a:r>
              <a:rPr lang="en-US" altLang="ja-JP" dirty="0"/>
              <a:t>correlate each </a:t>
            </a:r>
            <a:r>
              <a:rPr lang="en-US" altLang="ja-JP" dirty="0" smtClean="0"/>
              <a:t>detection</a:t>
            </a:r>
            <a:r>
              <a:rPr lang="ja-JP" altLang="en-US" dirty="0" smtClean="0"/>
              <a:t>（</a:t>
            </a:r>
            <a:r>
              <a:rPr lang="en-US" altLang="ja-JP" dirty="0" smtClean="0"/>
              <a:t>prediction</a:t>
            </a:r>
            <a:r>
              <a:rPr lang="ja-JP" altLang="en-US" dirty="0" smtClean="0"/>
              <a:t>だと思う）</a:t>
            </a:r>
            <a:r>
              <a:rPr lang="en-US" altLang="ja-JP" dirty="0" smtClean="0"/>
              <a:t> </a:t>
            </a:r>
            <a:r>
              <a:rPr lang="en-US" altLang="ja-JP" dirty="0"/>
              <a:t>with a corresponding measurement.</a:t>
            </a:r>
            <a:endParaRPr lang="en-US" altLang="ja-JP" dirty="0" smtClean="0">
              <a:solidFill>
                <a:srgbClr val="000000"/>
              </a:solidFill>
              <a:latin typeface="XFJVBI+HelveticaNeue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6240016" y="5521082"/>
            <a:ext cx="58799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/>
              <a:t>Measurement </a:t>
            </a:r>
            <a:r>
              <a:rPr lang="en-US" altLang="ja-JP" dirty="0"/>
              <a:t>Update</a:t>
            </a:r>
            <a:r>
              <a:rPr lang="en-US" altLang="ja-JP" dirty="0" smtClean="0"/>
              <a:t>: </a:t>
            </a:r>
            <a:r>
              <a:rPr lang="en-US" altLang="ja-JP" dirty="0"/>
              <a:t>And then update our object detection using the correlated measurement. </a:t>
            </a:r>
          </a:p>
          <a:p>
            <a:pPr marL="742950" lvl="1" indent="-285750">
              <a:buFontTx/>
              <a:buChar char="-"/>
            </a:pPr>
            <a:r>
              <a:rPr lang="ja-JP" altLang="en-US" dirty="0" smtClean="0"/>
              <a:t>つまり</a:t>
            </a:r>
            <a:r>
              <a:rPr lang="en-US" altLang="ja-JP" dirty="0"/>
              <a:t>correlate</a:t>
            </a:r>
            <a:r>
              <a:rPr lang="ja-JP" altLang="en-US" dirty="0"/>
              <a:t>された</a:t>
            </a:r>
            <a:r>
              <a:rPr lang="en-US" altLang="ja-JP" dirty="0"/>
              <a:t>detection</a:t>
            </a:r>
            <a:r>
              <a:rPr lang="ja-JP" altLang="en-US" dirty="0"/>
              <a:t>はそのまま使うではなく、また調整するんだ！ </a:t>
            </a:r>
            <a:endParaRPr lang="en-US" altLang="ja-JP" dirty="0">
              <a:solidFill>
                <a:srgbClr val="000000"/>
              </a:solidFill>
              <a:latin typeface="XFJVBI+HelveticaNeu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60085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MTMOSS+TradeGothicLTStd-Bd2"/>
                <a:cs typeface="MTMOSS+TradeGothicLTStd-Bd2"/>
              </a:rPr>
              <a:t>Object Tracking: Prediction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8050348" cy="8553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Each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object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will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have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a</a:t>
            </a:r>
            <a:r>
              <a:rPr sz="2700" spc="-2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predefined</a:t>
            </a:r>
            <a:r>
              <a:rPr sz="2700" spc="-2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MBQVJ+TradeGothicLTStd-Bd2"/>
                <a:cs typeface="JMBQVJ+TradeGothicLTStd-Bd2"/>
              </a:rPr>
              <a:t>motion</a:t>
            </a:r>
            <a:r>
              <a:rPr sz="2700" dirty="0">
                <a:solidFill>
                  <a:srgbClr val="001F5F"/>
                </a:solidFill>
                <a:latin typeface="JMBQVJ+TradeGothicLTStd-Bd2"/>
                <a:cs typeface="JMBQVJ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MBQVJ+TradeGothicLTStd-Bd2"/>
                <a:cs typeface="JMBQVJ+TradeGothicLTStd-Bd2"/>
              </a:rPr>
              <a:t>model</a:t>
            </a:r>
            <a:r>
              <a:rPr sz="2700" dirty="0">
                <a:solidFill>
                  <a:srgbClr val="001F5F"/>
                </a:solidFill>
                <a:latin typeface="JMBQVJ+TradeGothicLTStd-Bd2"/>
                <a:cs typeface="JMBQVJ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in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image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space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2331986"/>
            <a:ext cx="5989968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MBQVJ+TradeGothicLTStd-Bd2"/>
                <a:cs typeface="JMBQVJ+TradeGothicLTStd-Bd2"/>
              </a:rPr>
              <a:t>Example:</a:t>
            </a:r>
            <a:r>
              <a:rPr sz="2700" dirty="0">
                <a:solidFill>
                  <a:srgbClr val="001F5F"/>
                </a:solidFill>
                <a:latin typeface="JMBQVJ+TradeGothicLTStd-Bd2"/>
                <a:cs typeface="JMBQVJ+TradeGothicLTStd-Bd2"/>
              </a:rPr>
              <a:t> </a:t>
            </a:r>
            <a:r>
              <a:rPr sz="2700" dirty="0">
                <a:solidFill>
                  <a:srgbClr val="001F5F"/>
                </a:solidFill>
                <a:latin typeface="QLSIIH+CambriaMath"/>
                <a:cs typeface="QLSIIH+CambriaMath"/>
              </a:rPr>
              <a:t>!</a:t>
            </a:r>
            <a:r>
              <a:rPr sz="2700" spc="130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QLSIIH+CambriaMath"/>
                <a:cs typeface="QLSIIH+CambriaMath"/>
              </a:rPr>
              <a:t>=</a:t>
            </a:r>
            <a:r>
              <a:rPr sz="2700" spc="3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QLSIIH+CambriaMath"/>
                <a:cs typeface="QLSIIH+CambriaMath"/>
              </a:rPr>
              <a:t>!</a:t>
            </a:r>
            <a:r>
              <a:rPr sz="2700" spc="369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QLSIIH+CambriaMath"/>
                <a:cs typeface="QLSIIH+CambriaMath"/>
              </a:rPr>
              <a:t>+</a:t>
            </a:r>
            <a:r>
              <a:rPr sz="2700" spc="-11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QLSIIH+CambriaMath"/>
                <a:cs typeface="QLSIIH+CambriaMath"/>
              </a:rPr>
              <a:t>$</a:t>
            </a:r>
            <a:r>
              <a:rPr sz="2700" spc="62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0" dirty="0">
                <a:solidFill>
                  <a:srgbClr val="001F5F"/>
                </a:solidFill>
                <a:latin typeface="QLSIIH+CambriaMath"/>
                <a:cs typeface="QLSIIH+CambriaMath"/>
              </a:rPr>
              <a:t>Δ&amp;</a:t>
            </a:r>
            <a:r>
              <a:rPr sz="2700" spc="-1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QLSIIH+CambriaMath"/>
                <a:cs typeface="QLSIIH+CambriaMath"/>
              </a:rPr>
              <a:t>+</a:t>
            </a:r>
            <a:r>
              <a:rPr sz="2700" spc="-11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12" dirty="0">
                <a:solidFill>
                  <a:srgbClr val="001F5F"/>
                </a:solidFill>
                <a:latin typeface="QLSIIH+CambriaMath"/>
                <a:cs typeface="QLSIIH+CambriaMath"/>
              </a:rPr>
              <a:t>'(0,</a:t>
            </a:r>
            <a:r>
              <a:rPr sz="2700" spc="-24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QLSIIH+CambriaMath"/>
                <a:cs typeface="QLSIIH+CambriaMath"/>
              </a:rPr>
              <a:t>Σ)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46034" y="2492706"/>
            <a:ext cx="306065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KEJBUL+CambriaMath"/>
                <a:cs typeface="KEJBUL+CambriaMath"/>
              </a:rPr>
              <a:t>!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35212" y="2492706"/>
            <a:ext cx="637827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" dirty="0">
                <a:solidFill>
                  <a:srgbClr val="001F5F"/>
                </a:solidFill>
                <a:latin typeface="KEJBUL+CambriaMath"/>
                <a:cs typeface="KEJBUL+CambriaMath"/>
              </a:rPr>
              <a:t>!"#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11600" y="2492706"/>
            <a:ext cx="306065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KEJBUL+CambriaMath"/>
                <a:cs typeface="KEJBUL+CambriaMath"/>
              </a:rPr>
              <a:t>!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6503633" y="2373138"/>
            <a:ext cx="3355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Constant velocity motion model. </a:t>
            </a:r>
            <a:endParaRPr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767408" y="1036500"/>
            <a:ext cx="4714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State: its position and velocity in image space. </a:t>
            </a:r>
            <a:endParaRPr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752099" y="1962654"/>
            <a:ext cx="2444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That updates its state. </a:t>
            </a:r>
            <a:endParaRPr lang="ja-JP" alt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72749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ABWSEK+TradeGothicLTStd-Bd2"/>
                <a:cs typeface="ABWSEK+TradeGothicLTStd-Bd2"/>
              </a:rPr>
              <a:t>Object Tracking: Correlation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6854790" cy="1693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Get</a:t>
            </a:r>
            <a:r>
              <a:rPr sz="2700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MQPDPK+TradeGothicLTStd-Bd2"/>
                <a:cs typeface="MQPDPK+TradeGothicLTStd-Bd2"/>
              </a:rPr>
              <a:t>Measurement</a:t>
            </a:r>
            <a:r>
              <a:rPr sz="2700" dirty="0">
                <a:solidFill>
                  <a:srgbClr val="001F5F"/>
                </a:solidFill>
                <a:latin typeface="MQPDPK+TradeGothicLTStd-Bd2"/>
                <a:cs typeface="MQPDPK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MQPDPK+TradeGothicLTStd-Bd2"/>
                <a:cs typeface="MQPDPK+TradeGothicLTStd-Bd2"/>
              </a:rPr>
              <a:t>Bounding</a:t>
            </a:r>
            <a:r>
              <a:rPr sz="2700" dirty="0">
                <a:solidFill>
                  <a:srgbClr val="001F5F"/>
                </a:solidFill>
                <a:latin typeface="MQPDPK+TradeGothicLTStd-Bd2"/>
                <a:cs typeface="MQPDPK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MQPDPK+TradeGothicLTStd-Bd2"/>
                <a:cs typeface="MQPDPK+TradeGothicLTStd-Bd2"/>
              </a:rPr>
              <a:t>Boxes</a:t>
            </a:r>
            <a:r>
              <a:rPr sz="2700" dirty="0">
                <a:solidFill>
                  <a:srgbClr val="001F5F"/>
                </a:solidFill>
                <a:latin typeface="MQPDPK+TradeGothicLTStd-Bd2"/>
                <a:cs typeface="MQPDPK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from</a:t>
            </a:r>
            <a:r>
              <a:rPr sz="2700" spc="-25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 2D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0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detector.</a:t>
            </a:r>
          </a:p>
          <a:p>
            <a:pPr marL="0" marR="0">
              <a:lnSpc>
                <a:spcPts val="3256"/>
              </a:lnSpc>
              <a:spcBef>
                <a:spcPts val="165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Correlate</a:t>
            </a:r>
            <a:r>
              <a:rPr sz="2700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CAFOUO+TradeGothicLTStd"/>
                <a:cs typeface="CAFOUO+TradeGothicLTStd"/>
              </a:rPr>
              <a:t>prediction</a:t>
            </a:r>
            <a:r>
              <a:rPr sz="2700" spc="-12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the</a:t>
            </a:r>
            <a:r>
              <a:rPr sz="2700" spc="-20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MQPDPK+TradeGothicLTStd-Bd2"/>
                <a:cs typeface="MQPDPK+TradeGothicLTStd-Bd2"/>
              </a:rPr>
              <a:t>highest </a:t>
            </a:r>
            <a:r>
              <a:rPr sz="2700" spc="-18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IOU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measurement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7368455" y="2540961"/>
            <a:ext cx="48235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A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measurement is correlated to a corresponding prediction if it has the highest IOU with that prediction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/>
              <a:t>prediction</a:t>
            </a:r>
            <a:r>
              <a:rPr lang="ja-JP" altLang="en-US" dirty="0"/>
              <a:t>の相⼿</a:t>
            </a:r>
            <a:r>
              <a:rPr lang="en-US" altLang="ja-JP" dirty="0"/>
              <a:t>measurement</a:t>
            </a:r>
            <a:r>
              <a:rPr lang="ja-JP" altLang="en-US" dirty="0"/>
              <a:t>が存在しなければ、</a:t>
            </a:r>
            <a:r>
              <a:rPr lang="en-US" altLang="ja-JP" dirty="0"/>
              <a:t>tracking</a:t>
            </a:r>
            <a:r>
              <a:rPr lang="ja-JP" altLang="en-US" dirty="0"/>
              <a:t>終了。</a:t>
            </a:r>
            <a:r>
              <a:rPr lang="en-US" altLang="ja-JP" dirty="0"/>
              <a:t>measurement</a:t>
            </a:r>
            <a:r>
              <a:rPr lang="ja-JP" altLang="en-US" dirty="0"/>
              <a:t>の相 ⼿</a:t>
            </a:r>
            <a:r>
              <a:rPr lang="en-US" altLang="ja-JP" dirty="0"/>
              <a:t>prediction</a:t>
            </a:r>
            <a:r>
              <a:rPr lang="ja-JP" altLang="en-US" dirty="0"/>
              <a:t>が存在しなければ、</a:t>
            </a:r>
            <a:r>
              <a:rPr lang="en-US" altLang="ja-JP" dirty="0"/>
              <a:t>tracking</a:t>
            </a:r>
            <a:r>
              <a:rPr lang="ja-JP" altLang="en-US" dirty="0"/>
              <a:t>開始。</a:t>
            </a:r>
            <a:endParaRPr lang="ja-JP" alt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01655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LCKNQG+TradeGothicLTStd-Bd2"/>
                <a:cs typeface="LCKNQG+TradeGothicLTStd-Bd2"/>
              </a:rPr>
              <a:t>Object Tracking: Update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7916214" cy="8511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prediction</a:t>
            </a:r>
            <a:r>
              <a:rPr sz="2700" spc="-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and </a:t>
            </a:r>
            <a:r>
              <a:rPr sz="2700" spc="-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measurement</a:t>
            </a:r>
            <a:r>
              <a:rPr sz="27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are </a:t>
            </a:r>
            <a:r>
              <a:rPr sz="2700" spc="-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fused</a:t>
            </a:r>
            <a:r>
              <a:rPr sz="2700" spc="-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as </a:t>
            </a:r>
            <a:r>
              <a:rPr sz="2700" spc="-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part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IFPIQL+TradeGothicLTStd-Bd2"/>
                <a:cs typeface="IFPIQL+TradeGothicLTStd-Bd2"/>
              </a:rPr>
              <a:t>Kalman</a:t>
            </a:r>
            <a:r>
              <a:rPr sz="2700" dirty="0">
                <a:solidFill>
                  <a:srgbClr val="001F5F"/>
                </a:solidFill>
                <a:latin typeface="IFPIQL+TradeGothicLTStd-Bd2"/>
                <a:cs typeface="IFPIQL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FPIQL+TradeGothicLTStd-Bd2"/>
                <a:cs typeface="IFPIQL+TradeGothicLTStd-Bd2"/>
              </a:rPr>
              <a:t>Filter</a:t>
            </a:r>
            <a:r>
              <a:rPr sz="2700" spc="-10" dirty="0">
                <a:solidFill>
                  <a:srgbClr val="001F5F"/>
                </a:solidFill>
                <a:latin typeface="IFPIQL+TradeGothicLTStd-Bd2"/>
                <a:cs typeface="IFPIQL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IFPIQL+TradeGothicLTStd-Bd2"/>
                <a:cs typeface="IFPIQL+TradeGothicLTStd-Bd2"/>
              </a:rPr>
              <a:t>Framework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7464152" y="2812302"/>
            <a:ext cx="4727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Note that we do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not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need to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track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object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sizes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but can rely on the detector instead. </a:t>
            </a:r>
            <a:endParaRPr lang="ja-JP" alt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28970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KFORRP+TradeGothicLTStd-Bd2"/>
                <a:cs typeface="KFORRP+TradeGothicLTStd-Bd2"/>
              </a:rPr>
              <a:t>Object Tracking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240496" cy="20947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For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each</a:t>
            </a:r>
            <a:r>
              <a:rPr sz="2700" spc="-14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frame,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27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we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start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new</a:t>
            </a:r>
            <a:r>
              <a:rPr sz="2700" spc="-25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track </a:t>
            </a:r>
            <a:r>
              <a:rPr sz="2700" spc="-14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if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a</a:t>
            </a:r>
            <a:r>
              <a:rPr sz="2700" spc="-2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measurement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has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no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correlated</a:t>
            </a:r>
            <a:r>
              <a:rPr sz="2700" spc="-12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prediction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3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We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also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terminate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inconsistent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tracks,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if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a</a:t>
            </a:r>
            <a:r>
              <a:rPr sz="2700" spc="-23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predicted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object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does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not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correlate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a</a:t>
            </a:r>
            <a:r>
              <a:rPr sz="2700" spc="-2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measurement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for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a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IHPWLP+TradeGothicLTStd-Bd2"/>
                <a:cs typeface="IHPWLP+TradeGothicLTStd-Bd2"/>
              </a:rPr>
              <a:t>preset</a:t>
            </a:r>
            <a:r>
              <a:rPr sz="2700" spc="13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number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of </a:t>
            </a:r>
            <a:r>
              <a:rPr sz="2700" spc="-14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frames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581400"/>
            <a:ext cx="8115405" cy="8494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same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methodology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can</a:t>
            </a:r>
            <a:r>
              <a:rPr sz="2700" spc="-14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be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used</a:t>
            </a:r>
            <a:r>
              <a:rPr sz="2700" spc="-12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to track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objects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in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3D!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703512" y="1028210"/>
            <a:ext cx="5625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TFOLPH+PingFangSC-Regular"/>
              </a:rPr>
              <a:t>課題：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How to initiate tracks and how to terminate them. 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063552" y="4032557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by defining IOU in 3D. </a:t>
            </a:r>
            <a:endParaRPr lang="ja-JP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" y="656"/>
            <a:ext cx="12148288" cy="6856688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7680176" y="1556792"/>
            <a:ext cx="1656184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727848" y="2348880"/>
            <a:ext cx="792088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560496" y="4797152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合併、和集合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488488" y="2852936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交叉「こうさ」、</a:t>
            </a:r>
            <a:endParaRPr lang="ja-JP" altLang="en-US" dirty="0"/>
          </a:p>
          <a:p>
            <a:r>
              <a:rPr kumimoji="1" lang="ja-JP" altLang="en-US" dirty="0" smtClean="0"/>
              <a:t>共通集合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5663952" y="1988840"/>
            <a:ext cx="2232248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95619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01345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DJSREC+TradeGothicLTStd-Bd2"/>
                <a:cs typeface="DJSREC+TradeGothicLTStd-Bd2"/>
              </a:rPr>
              <a:t>3D Object Tracking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8216493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VNIKLK+TradeGothicLTStd-Bd2"/>
                <a:cs typeface="VNIKLK+TradeGothicLTStd-Bd2"/>
              </a:rPr>
              <a:t>Traffic Sign and Traffic Signal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69136"/>
            <a:ext cx="5560059" cy="8844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000" spc="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Traffic signs and signals appear smaller in size</a:t>
            </a:r>
          </a:p>
          <a:p>
            <a:pPr marL="228600" marR="0">
              <a:lnSpc>
                <a:spcPts val="2208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compared to cars, two-wheelers, and</a:t>
            </a:r>
          </a:p>
          <a:p>
            <a:pPr marL="228600" marR="0">
              <a:lnSpc>
                <a:spcPts val="208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pedestrians.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2519425"/>
            <a:ext cx="504526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000" spc="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32852"/>
                </a:solidFill>
                <a:latin typeface="VUJGIS+TradeGothicLTStd-Bd2"/>
                <a:cs typeface="VUJGIS+TradeGothicLTStd-Bd2"/>
              </a:rPr>
              <a:t>Traffic </a:t>
            </a:r>
            <a:r>
              <a:rPr sz="2000" dirty="0">
                <a:solidFill>
                  <a:srgbClr val="FF0000"/>
                </a:solidFill>
                <a:latin typeface="VUJGIS+TradeGothicLTStd-Bd2"/>
                <a:cs typeface="VUJGIS+TradeGothicLTStd-Bd2"/>
              </a:rPr>
              <a:t>signs</a:t>
            </a:r>
            <a:r>
              <a:rPr sz="2000" dirty="0">
                <a:solidFill>
                  <a:srgbClr val="232852"/>
                </a:solidFill>
                <a:latin typeface="VUJGIS+TradeGothicLTStd-Bd2"/>
                <a:cs typeface="VUJGIS+TradeGothicLTStd-Bd2"/>
              </a:rPr>
              <a:t> </a:t>
            </a: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are </a:t>
            </a:r>
            <a:r>
              <a:rPr sz="2000" dirty="0">
                <a:solidFill>
                  <a:srgbClr val="FF0000"/>
                </a:solidFill>
                <a:latin typeface="QIUJHG+TradeGothicLTStd"/>
                <a:cs typeface="QIUJHG+TradeGothicLTStd"/>
              </a:rPr>
              <a:t>highly variable </a:t>
            </a: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with </a:t>
            </a:r>
            <a:r>
              <a:rPr sz="2000" dirty="0">
                <a:solidFill>
                  <a:srgbClr val="FF0000"/>
                </a:solidFill>
                <a:latin typeface="QIUJHG+TradeGothicLTStd"/>
                <a:cs typeface="QIUJHG+TradeGothicLTStd"/>
              </a:rPr>
              <a:t>many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2265" y="2791967"/>
            <a:ext cx="285267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0000"/>
                </a:solidFill>
                <a:latin typeface="QIUJHG+TradeGothicLTStd"/>
                <a:cs typeface="QIUJHG+TradeGothicLTStd"/>
              </a:rPr>
              <a:t>classes</a:t>
            </a: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 to be trained on.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3665" y="3802633"/>
            <a:ext cx="5200458" cy="3444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000" spc="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32852"/>
                </a:solidFill>
                <a:latin typeface="VUJGIS+TradeGothicLTStd-Bd2"/>
                <a:cs typeface="VUJGIS+TradeGothicLTStd-Bd2"/>
              </a:rPr>
              <a:t>Traffic signals </a:t>
            </a: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have different states that are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2265" y="4072127"/>
            <a:ext cx="2817876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required to be detected.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3665" y="4581144"/>
            <a:ext cx="5469889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000" spc="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In addition, traffic signals change state as the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42265" y="4849367"/>
            <a:ext cx="1300987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car drives!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2135148" y="5533577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Usually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, tra</a:t>
            </a:r>
            <a:r>
              <a:rPr lang="en-US" altLang="ja-JP" dirty="0">
                <a:solidFill>
                  <a:srgbClr val="000000"/>
                </a:solidFill>
                <a:latin typeface="SJUSPW+HelveticaNeue"/>
              </a:rPr>
              <a:t>ffi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 signs and tra</a:t>
            </a:r>
            <a:r>
              <a:rPr lang="en-US" altLang="ja-JP" dirty="0">
                <a:solidFill>
                  <a:srgbClr val="000000"/>
                </a:solidFill>
                <a:latin typeface="SJUSPW+HelveticaNeue"/>
              </a:rPr>
              <a:t>ffi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 signals have to be detected at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long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range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for a car to know how to react properly in a timely manner.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At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long range, tra</a:t>
            </a:r>
            <a:r>
              <a:rPr lang="en-US" altLang="ja-JP" dirty="0">
                <a:solidFill>
                  <a:srgbClr val="000000"/>
                </a:solidFill>
                <a:latin typeface="SJUSPW+HelveticaNeue"/>
              </a:rPr>
              <a:t>ffi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 signs and signals occupy a very small number of pixels in the image making the detection problem particularly challenging. </a:t>
            </a:r>
            <a:endParaRPr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384610" y="3051152"/>
            <a:ext cx="4202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Usually including as many as 50 classes that need to be classified reliably. </a:t>
            </a:r>
            <a:endParaRPr lang="ja-JP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578345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QAAGNJ+TradeGothicLTStd-Bd2"/>
                <a:cs typeface="QAAGNJ+TradeGothicLTStd-Bd2"/>
              </a:rPr>
              <a:t>Traffic sign and signal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7094503" cy="25135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2D</a:t>
            </a:r>
            <a:r>
              <a:rPr sz="2700" spc="-14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object</a:t>
            </a:r>
            <a:r>
              <a:rPr sz="2700" spc="-10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detectors can</a:t>
            </a:r>
            <a:r>
              <a:rPr sz="2700" spc="-14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be</a:t>
            </a:r>
            <a:r>
              <a:rPr sz="2700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used</a:t>
            </a:r>
            <a:r>
              <a:rPr sz="2700" spc="-12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to </a:t>
            </a:r>
            <a:r>
              <a:rPr sz="2700" spc="-11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perform</a:t>
            </a:r>
            <a:r>
              <a:rPr sz="2700" spc="-23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1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traffic</a:t>
            </a:r>
            <a:r>
              <a:rPr lang="en-US" sz="2700" spc="-11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1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sign</a:t>
            </a:r>
            <a:r>
              <a:rPr sz="2700" spc="-12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and </a:t>
            </a:r>
            <a:r>
              <a:rPr sz="2700" spc="-11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traffic</a:t>
            </a:r>
            <a:r>
              <a:rPr sz="2700" spc="-10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signal</a:t>
            </a:r>
            <a:r>
              <a:rPr sz="2700" spc="-12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detection</a:t>
            </a:r>
            <a:r>
              <a:rPr sz="2700" spc="-12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without</a:t>
            </a:r>
            <a:r>
              <a:rPr sz="2700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2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any</a:t>
            </a:r>
            <a:r>
              <a:rPr lang="en-US" sz="2700" spc="-12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4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modifications</a:t>
            </a:r>
            <a:endParaRPr sz="2700" spc="-14" dirty="0">
              <a:solidFill>
                <a:srgbClr val="001F5F"/>
              </a:solidFill>
              <a:latin typeface="JFWINA+TradeGothicLTStd"/>
              <a:cs typeface="JFWINA+TradeGothicLTStd"/>
            </a:endParaRPr>
          </a:p>
          <a:p>
            <a:pPr marL="0" marR="0">
              <a:lnSpc>
                <a:spcPts val="3256"/>
              </a:lnSpc>
              <a:spcBef>
                <a:spcPts val="115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However,</a:t>
            </a:r>
            <a:r>
              <a:rPr sz="2700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OOSGSM+TradeGothicLTStd-Bd2"/>
                <a:cs typeface="OOSGSM+TradeGothicLTStd-Bd2"/>
              </a:rPr>
              <a:t>multi-stage</a:t>
            </a:r>
            <a:r>
              <a:rPr sz="2700" dirty="0">
                <a:solidFill>
                  <a:srgbClr val="FF0000"/>
                </a:solidFill>
                <a:latin typeface="OOSGSM+TradeGothicLTStd-Bd2"/>
                <a:cs typeface="OOSGSM+TradeGothicLTStd-Bd2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OOSGSM+TradeGothicLTStd-Bd2"/>
                <a:cs typeface="OOSGSM+TradeGothicLTStd-Bd2"/>
              </a:rPr>
              <a:t>hierarchical</a:t>
            </a:r>
            <a:r>
              <a:rPr sz="2700" spc="-12" dirty="0">
                <a:solidFill>
                  <a:srgbClr val="FF0000"/>
                </a:solidFill>
                <a:latin typeface="OOSGSM+TradeGothicLTStd-Bd2"/>
                <a:cs typeface="OOSGSM+TradeGothicLTStd-Bd2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OOSGSM+TradeGothicLTStd-Bd2"/>
                <a:cs typeface="OOSGSM+TradeGothicLTStd-Bd2"/>
              </a:rPr>
              <a:t>models</a:t>
            </a:r>
            <a:r>
              <a:rPr sz="2700" spc="-12" dirty="0">
                <a:solidFill>
                  <a:srgbClr val="FF0000"/>
                </a:solidFill>
                <a:latin typeface="OOSGSM+TradeGothicLTStd-Bd2"/>
                <a:cs typeface="OOSGSM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have</a:t>
            </a:r>
            <a:r>
              <a:rPr sz="2700" spc="-10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1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been</a:t>
            </a:r>
            <a:r>
              <a:rPr lang="en-US" sz="2700" spc="-11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5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shown</a:t>
            </a:r>
            <a:r>
              <a:rPr sz="2700" spc="-10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to </a:t>
            </a:r>
            <a:r>
              <a:rPr sz="2700" spc="-11" dirty="0">
                <a:solidFill>
                  <a:srgbClr val="FF0000"/>
                </a:solidFill>
                <a:latin typeface="JFWINA+TradeGothicLTStd"/>
                <a:cs typeface="JFWINA+TradeGothicLTStd"/>
              </a:rPr>
              <a:t>outperform</a:t>
            </a:r>
            <a:r>
              <a:rPr sz="2700" spc="-23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1" dirty="0">
                <a:latin typeface="JFWINA+TradeGothicLTStd"/>
                <a:cs typeface="JFWINA+TradeGothicLTStd"/>
              </a:rPr>
              <a:t>standard</a:t>
            </a:r>
            <a:r>
              <a:rPr sz="2700" spc="-12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JFWINA+TradeGothicLTStd"/>
                <a:cs typeface="JFWINA+TradeGothicLTStd"/>
              </a:rPr>
              <a:t>single</a:t>
            </a:r>
            <a:r>
              <a:rPr sz="2700" spc="-10" dirty="0">
                <a:solidFill>
                  <a:srgbClr val="FF0000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0" dirty="0" smtClean="0">
                <a:solidFill>
                  <a:srgbClr val="FF0000"/>
                </a:solidFill>
                <a:latin typeface="JFWINA+TradeGothicLTStd"/>
                <a:cs typeface="JFWINA+TradeGothicLTStd"/>
              </a:rPr>
              <a:t>stage</a:t>
            </a:r>
            <a:r>
              <a:rPr lang="en-US" sz="2700" spc="-10" dirty="0" smtClean="0">
                <a:solidFill>
                  <a:srgbClr val="FF0000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2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object</a:t>
            </a:r>
            <a:r>
              <a:rPr sz="2700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detectors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49292" y="4101222"/>
            <a:ext cx="1939714" cy="292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Output Detections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47369" y="4151739"/>
            <a:ext cx="993213" cy="262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4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Prior Boxes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35541" y="4189890"/>
            <a:ext cx="763991" cy="292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Image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71000" y="5194805"/>
            <a:ext cx="1449747" cy="262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3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Feature</a:t>
            </a:r>
            <a:r>
              <a:rPr sz="1450" spc="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Extractor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662610" y="5194805"/>
            <a:ext cx="697317" cy="262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3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Stage</a:t>
            </a:r>
            <a:r>
              <a:rPr sz="1450" spc="-1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877287" y="5194805"/>
            <a:ext cx="697316" cy="262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3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Stage</a:t>
            </a:r>
            <a:r>
              <a:rPr sz="1450" spc="-1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1577404" y="6379317"/>
            <a:ext cx="9037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The two stages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share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the output of the feature extractor to perform their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respective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task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7092010" y="0"/>
            <a:ext cx="51124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In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this example, 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first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stage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outputs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class agnostic bounding boxes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that point to all tra</a:t>
            </a:r>
            <a:r>
              <a:rPr lang="en-US" altLang="ja-JP" sz="1600" dirty="0">
                <a:solidFill>
                  <a:srgbClr val="000000"/>
                </a:solidFill>
                <a:latin typeface="SJUSPW+HelveticaNeue"/>
              </a:rPr>
              <a:t>ffi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c signs and signals in the image. </a:t>
            </a: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second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stage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then takes all of the bounding boxes from the first stage and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classifies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them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into categories such as red, yellow or green signals, stop signs, etc. </a:t>
            </a: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Some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methods also use the second stage to further refine the bounding boxes. </a:t>
            </a:r>
            <a:endParaRPr lang="ja-JP" altLang="en-US" sz="16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GGCGIA+TradeGothicLTStd-Bd2"/>
                <a:cs typeface="GGCGIA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209978" cy="29312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The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output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of </a:t>
            </a:r>
            <a:r>
              <a:rPr sz="2700" spc="-25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2D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object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detectors can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be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extended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to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produce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25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3D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object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location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and </a:t>
            </a:r>
            <a:r>
              <a:rPr sz="2700" spc="-15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dimensions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The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output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of </a:t>
            </a:r>
            <a:r>
              <a:rPr sz="2700" spc="-25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2D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object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detectors 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in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consecutive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frames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can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be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used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to </a:t>
            </a:r>
            <a:r>
              <a:rPr sz="2700" spc="-11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track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objects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in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25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2D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and 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in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25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3D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The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output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of </a:t>
            </a:r>
            <a:r>
              <a:rPr sz="2700" spc="-25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2D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object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detectors can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be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used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to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detect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traffic</a:t>
            </a:r>
            <a:r>
              <a:rPr sz="2700" spc="-1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signs</a:t>
            </a:r>
            <a:r>
              <a:rPr sz="2700" spc="-1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and </a:t>
            </a:r>
            <a:r>
              <a:rPr sz="2700" spc="-11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signals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,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and 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determine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the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state of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traffic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signals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3791744" y="501317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TFOLPH+PingFangSC-Regular"/>
              </a:rPr>
              <a:t>論⽂ </a:t>
            </a:r>
            <a:r>
              <a:rPr lang="en-US" altLang="ja-JP" sz="2400" dirty="0">
                <a:solidFill>
                  <a:srgbClr val="000000"/>
                </a:solidFill>
                <a:latin typeface="XFJVBI+HelveticaNeue"/>
              </a:rPr>
              <a:t>-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[2017] Frustum </a:t>
            </a:r>
            <a:r>
              <a:rPr lang="en-US" altLang="ja-JP" dirty="0" err="1">
                <a:solidFill>
                  <a:srgbClr val="000000"/>
                </a:solidFill>
                <a:latin typeface="XFJVBI+HelveticaNeue"/>
              </a:rPr>
              <a:t>PointNets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for 3D Object Detection from RGB-D Data: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  <a:hlinkClick r:id="rId3"/>
              </a:rPr>
              <a:t>https://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  <a:hlinkClick r:id="rId3"/>
              </a:rPr>
              <a:t>arxiv.org/abs/1711.08488</a:t>
            </a:r>
            <a:endParaRPr lang="en-US" altLang="ja-JP" dirty="0" smtClean="0">
              <a:solidFill>
                <a:srgbClr val="000000"/>
              </a:solidFill>
              <a:latin typeface="XFJVBI+HelveticaNeue"/>
            </a:endParaRPr>
          </a:p>
          <a:p>
            <a:endParaRPr lang="ja-JP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8474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KRONGK+TradeGothicLTStd-Bd2"/>
                <a:cs typeface="KRONGK+TradeGothicLTStd-Bd2"/>
              </a:rPr>
              <a:t>Evaluation Metrics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4" y="1504226"/>
            <a:ext cx="8678679" cy="2359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100" spc="9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True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Positive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(TP):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Object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class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score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&gt;</a:t>
            </a:r>
            <a:r>
              <a:rPr sz="2100" spc="23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score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threshold,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and</a:t>
            </a:r>
          </a:p>
          <a:p>
            <a:pPr marL="28575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8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IOU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&gt;</a:t>
            </a:r>
            <a:r>
              <a:rPr sz="2100" spc="23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IOU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threshold</a:t>
            </a:r>
          </a:p>
          <a:p>
            <a:pPr marL="0" marR="0">
              <a:lnSpc>
                <a:spcPts val="2532"/>
              </a:lnSpc>
              <a:spcBef>
                <a:spcPts val="28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100" spc="9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False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1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Positive</a:t>
            </a:r>
            <a:r>
              <a:rPr lang="ja-JP" altLang="en-US" sz="2100" spc="11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偽陽性</a:t>
            </a:r>
            <a:r>
              <a:rPr sz="2100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(</a:t>
            </a:r>
            <a:r>
              <a:rPr sz="2100" spc="15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FP):</a:t>
            </a:r>
            <a:r>
              <a:rPr sz="2100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Object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class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score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&gt;</a:t>
            </a:r>
            <a:r>
              <a:rPr sz="2100" spc="23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score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threshold,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and</a:t>
            </a:r>
          </a:p>
          <a:p>
            <a:pPr marL="28575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8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IOU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&lt;</a:t>
            </a:r>
            <a:r>
              <a:rPr sz="2100" spc="23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IOU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threshold</a:t>
            </a:r>
          </a:p>
          <a:p>
            <a:pPr marL="0" marR="0">
              <a:lnSpc>
                <a:spcPts val="2532"/>
              </a:lnSpc>
              <a:spcBef>
                <a:spcPts val="28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100" spc="9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False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2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Negative</a:t>
            </a:r>
            <a:r>
              <a:rPr lang="ja-JP" altLang="en-US" sz="2100" spc="12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偽陰性</a:t>
            </a:r>
            <a:r>
              <a:rPr sz="2100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(FN):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2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Number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of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ground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truth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1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objects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not</a:t>
            </a:r>
          </a:p>
          <a:p>
            <a:pPr marL="285750" marR="0">
              <a:lnSpc>
                <a:spcPts val="2486"/>
              </a:lnSpc>
              <a:spcBef>
                <a:spcPts val="95"/>
              </a:spcBef>
              <a:spcAft>
                <a:spcPts val="0"/>
              </a:spcAft>
            </a:pPr>
            <a:r>
              <a:rPr sz="2100" spc="12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detected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2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by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algorithm</a:t>
            </a:r>
          </a:p>
          <a:p>
            <a:pPr marL="0" marR="0">
              <a:lnSpc>
                <a:spcPts val="2532"/>
              </a:lnSpc>
              <a:spcBef>
                <a:spcPts val="16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100" spc="9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2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Precision</a:t>
            </a:r>
            <a:r>
              <a:rPr lang="ja-JP" altLang="en-US" sz="2100" spc="12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適合率</a:t>
            </a:r>
            <a:r>
              <a:rPr sz="2100" spc="12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:</a:t>
            </a:r>
            <a:r>
              <a:rPr sz="2100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TP/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(TP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+</a:t>
            </a:r>
            <a:r>
              <a:rPr sz="2100" spc="2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FP)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878618"/>
            <a:ext cx="4070167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100" spc="9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0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Recall</a:t>
            </a:r>
            <a:r>
              <a:rPr lang="ja-JP" altLang="en-US" sz="2100" spc="10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再現率</a:t>
            </a:r>
            <a:r>
              <a:rPr sz="2100" spc="10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: </a:t>
            </a:r>
            <a:r>
              <a:rPr sz="2100" spc="2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TP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/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(TP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+</a:t>
            </a:r>
            <a:r>
              <a:rPr sz="2100" spc="2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2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FN)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4223042"/>
            <a:ext cx="7587390" cy="1679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100" spc="9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Precision</a:t>
            </a:r>
            <a:r>
              <a:rPr sz="2100" spc="18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Recall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Curve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(PR-Curve):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Use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multiple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object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class</a:t>
            </a:r>
          </a:p>
          <a:p>
            <a:pPr marL="285750" marR="0">
              <a:lnSpc>
                <a:spcPts val="2486"/>
              </a:lnSpc>
              <a:spcBef>
                <a:spcPts val="95"/>
              </a:spcBef>
              <a:spcAft>
                <a:spcPts val="0"/>
              </a:spcAft>
            </a:pPr>
            <a:r>
              <a:rPr sz="2100" spc="14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score</a:t>
            </a:r>
            <a:r>
              <a:rPr sz="2100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thresholds</a:t>
            </a:r>
            <a:r>
              <a:rPr sz="2100" spc="11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to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compute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precision</a:t>
            </a:r>
            <a:r>
              <a:rPr sz="2100" spc="17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and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recall.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Plot </a:t>
            </a:r>
            <a:r>
              <a:rPr sz="2100" spc="17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the</a:t>
            </a:r>
          </a:p>
          <a:p>
            <a:pPr marL="285750" marR="0">
              <a:lnSpc>
                <a:spcPts val="2486"/>
              </a:lnSpc>
              <a:spcBef>
                <a:spcPts val="9"/>
              </a:spcBef>
              <a:spcAft>
                <a:spcPts val="0"/>
              </a:spcAft>
            </a:pP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values with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1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precision</a:t>
            </a:r>
            <a:r>
              <a:rPr sz="2100" spc="17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on</a:t>
            </a:r>
            <a:r>
              <a:rPr sz="2100" spc="15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y-axis,</a:t>
            </a:r>
            <a:r>
              <a:rPr sz="2100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7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and</a:t>
            </a:r>
            <a:r>
              <a:rPr sz="2100" spc="12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0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recall</a:t>
            </a:r>
            <a:r>
              <a:rPr sz="2100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on</a:t>
            </a:r>
            <a:r>
              <a:rPr sz="2100" spc="17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x-axis</a:t>
            </a:r>
          </a:p>
          <a:p>
            <a:pPr marL="0" marR="0">
              <a:lnSpc>
                <a:spcPts val="2532"/>
              </a:lnSpc>
              <a:spcBef>
                <a:spcPts val="28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100" spc="9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Average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Precision</a:t>
            </a:r>
            <a:r>
              <a:rPr sz="2100" spc="18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(AP):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4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Area</a:t>
            </a:r>
            <a:r>
              <a:rPr sz="2100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8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under</a:t>
            </a:r>
            <a:r>
              <a:rPr sz="2100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7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PR-Curve</a:t>
            </a:r>
            <a:r>
              <a:rPr sz="2100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for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a</a:t>
            </a:r>
            <a:r>
              <a:rPr sz="2100" spc="2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single</a:t>
            </a:r>
          </a:p>
          <a:p>
            <a:pPr marL="285750" marR="0">
              <a:lnSpc>
                <a:spcPts val="2495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class.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Usually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approximated using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11</a:t>
            </a:r>
            <a:r>
              <a:rPr sz="2100" spc="1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recall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points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4182257" y="3853710"/>
            <a:ext cx="5226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divided by the total number of ground truth objects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1854098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PCAPJR+TradeGothicLTStd-Bd2"/>
                <a:cs typeface="PCAPJR+TradeGothicLTStd-Bd2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88190" y="2691970"/>
            <a:ext cx="399566" cy="8798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0000"/>
                </a:solidFill>
                <a:latin typeface="IIAHRI+Arial-BoldMT"/>
                <a:cs typeface="IIAHRI+Arial-BoldMT"/>
              </a:rPr>
              <a:t>0.7</a:t>
            </a:r>
          </a:p>
          <a:p>
            <a:pPr marL="0" marR="0">
              <a:lnSpc>
                <a:spcPts val="1564"/>
              </a:lnSpc>
              <a:spcBef>
                <a:spcPts val="3449"/>
              </a:spcBef>
              <a:spcAft>
                <a:spcPts val="0"/>
              </a:spcAft>
            </a:pPr>
            <a:r>
              <a:rPr sz="1400" dirty="0">
                <a:solidFill>
                  <a:srgbClr val="FF0000"/>
                </a:solidFill>
                <a:latin typeface="IIAHRI+Arial-BoldMT"/>
                <a:cs typeface="IIAHRI+Arial-BoldMT"/>
              </a:rPr>
              <a:t>0.9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78969" y="3149170"/>
            <a:ext cx="498450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0000"/>
                </a:solidFill>
                <a:latin typeface="IIAHRI+Arial-BoldMT"/>
                <a:cs typeface="IIAHRI+Arial-BoldMT"/>
              </a:rPr>
              <a:t>0.78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28348" y="3271090"/>
            <a:ext cx="498450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0000"/>
                </a:solidFill>
                <a:latin typeface="IIAHRI+Arial-BoldMT"/>
                <a:cs typeface="IIAHRI+Arial-BoldMT"/>
              </a:rPr>
              <a:t>0.88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67477" y="3426538"/>
            <a:ext cx="498450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0000"/>
                </a:solidFill>
                <a:latin typeface="IIAHRI+Arial-BoldMT"/>
                <a:cs typeface="IIAHRI+Arial-BoldMT"/>
              </a:rPr>
              <a:t>0.99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10761</TotalTime>
  <Words>4733</Words>
  <Application>Microsoft Office PowerPoint</Application>
  <PresentationFormat>ワイド画面</PresentationFormat>
  <Paragraphs>693</Paragraphs>
  <Slides>73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145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73</vt:i4>
      </vt:variant>
    </vt:vector>
  </HeadingPairs>
  <TitlesOfParts>
    <vt:vector size="219" baseType="lpstr">
      <vt:lpstr>TIQWDC+TradeGothicLTStd-Bd2</vt:lpstr>
      <vt:lpstr>KJRIPA+CambriaMath</vt:lpstr>
      <vt:lpstr>WLBIER+TradeGothicLTStd</vt:lpstr>
      <vt:lpstr>PMNCOV+CambriaMath</vt:lpstr>
      <vt:lpstr>UBAGGF+TradeGothicLTStd-Bd2</vt:lpstr>
      <vt:lpstr>NDICHA+TradeGothicLTStd-Bd2</vt:lpstr>
      <vt:lpstr>JDATSN+CambriaMath</vt:lpstr>
      <vt:lpstr>KRONGK+TradeGothicLTStd-Bd2</vt:lpstr>
      <vt:lpstr>PEUOJS+TimesNewRomanPS-BoldMT</vt:lpstr>
      <vt:lpstr>IAIHCV+TradeGothicLTStd-Bd2</vt:lpstr>
      <vt:lpstr>REICJI+CambriaMath</vt:lpstr>
      <vt:lpstr>IQWSFF+TradeGothicLTStd-Bd2</vt:lpstr>
      <vt:lpstr>LLNKWL+TradeGothicLTStd-Bd2</vt:lpstr>
      <vt:lpstr>WQUDKV+CambriaMath</vt:lpstr>
      <vt:lpstr>MUSJGS+CambriaMath</vt:lpstr>
      <vt:lpstr>AOAVSS+TradeGothicLTStd-Obl</vt:lpstr>
      <vt:lpstr>AARTAA+TimesNewRomanPS-BoldMT</vt:lpstr>
      <vt:lpstr>REFCTB+TradeGothicLTStd</vt:lpstr>
      <vt:lpstr>JFWINA+TradeGothicLTStd</vt:lpstr>
      <vt:lpstr>IGUNPQ+TradeGothicLTStd-Bd2</vt:lpstr>
      <vt:lpstr>IDHRHT+TradeGothicLTStd</vt:lpstr>
      <vt:lpstr>QAAGNJ+TradeGothicLTStd-Bd2</vt:lpstr>
      <vt:lpstr>OBJRMV+TradeGothicLTStd-Bd2</vt:lpstr>
      <vt:lpstr>MQPDPK+TradeGothicLTStd-Bd2</vt:lpstr>
      <vt:lpstr>IDCWQF+TradeGothicLTStd</vt:lpstr>
      <vt:lpstr>BHBWOD+TradeGothicLTStd-Bd2</vt:lpstr>
      <vt:lpstr>IFPIQL+TradeGothicLTStd-Bd2</vt:lpstr>
      <vt:lpstr>VVBMAB+TradeGothicLTStd</vt:lpstr>
      <vt:lpstr>DQMBSN+TradeGothicLTStd</vt:lpstr>
      <vt:lpstr>WBJPIV+CambriaMath</vt:lpstr>
      <vt:lpstr>CAFOUO+TradeGothicLTStd</vt:lpstr>
      <vt:lpstr>JMBQVJ+TradeGothicLTStd-Bd2</vt:lpstr>
      <vt:lpstr>TSJHPB+TradeGothicLTStd-Bd2</vt:lpstr>
      <vt:lpstr>FOMHPA+TradeGothicLTStd-Bd2</vt:lpstr>
      <vt:lpstr>VQWUOW+TradeGothicLTStd</vt:lpstr>
      <vt:lpstr>DEFVRH+CambriaMath</vt:lpstr>
      <vt:lpstr>Calibri</vt:lpstr>
      <vt:lpstr>HQAFPN+CambriaMath</vt:lpstr>
      <vt:lpstr>NBMRFS+TradeGothicLTStd-Bd2</vt:lpstr>
      <vt:lpstr>WNAWDS+TradeGothicLTStd</vt:lpstr>
      <vt:lpstr>IHPWLP+TradeGothicLTStd-Bd2</vt:lpstr>
      <vt:lpstr>HWMPQH+TimesNewRomanPS-BoldMT</vt:lpstr>
      <vt:lpstr>WBBWVA+TradeGothicLTStd</vt:lpstr>
      <vt:lpstr>Cambria Math</vt:lpstr>
      <vt:lpstr>OIBBUU+TradeGothicLTStd-Bd2</vt:lpstr>
      <vt:lpstr>QVCUOV+TradeGothicLTStd-Bd2</vt:lpstr>
      <vt:lpstr>KLRBDF+CambriaMath</vt:lpstr>
      <vt:lpstr>DLHFBJ+TradeGothicLTStd</vt:lpstr>
      <vt:lpstr>KGCRWB+CambriaMath</vt:lpstr>
      <vt:lpstr>DEMARH+TradeGothicLTStd</vt:lpstr>
      <vt:lpstr>DJSREC+TradeGothicLTStd-Bd2</vt:lpstr>
      <vt:lpstr>EMVVUM+TradeGothicLTStd-Bd2</vt:lpstr>
      <vt:lpstr>SAQWLR+TradeGothicLTStd-Bd2</vt:lpstr>
      <vt:lpstr>FEHKBH+TradeGothicLTStd-Bd2</vt:lpstr>
      <vt:lpstr>QPKRKT+TradeGothicLTStd</vt:lpstr>
      <vt:lpstr>TFOLPH+PingFangSC-Regular</vt:lpstr>
      <vt:lpstr>EGMMOL+TradeGothicLTStd</vt:lpstr>
      <vt:lpstr>ABWSEK+TradeGothicLTStd-Bd2</vt:lpstr>
      <vt:lpstr>QIUJHG+TradeGothicLTStd</vt:lpstr>
      <vt:lpstr>RAICSN+TradeGothicLTStd-Bd2</vt:lpstr>
      <vt:lpstr>IPHCRB+TradeGothicLTStd-Bd2</vt:lpstr>
      <vt:lpstr>GWQARV+TradeGothicLTStd</vt:lpstr>
      <vt:lpstr>SWGOKJ+TradeGothicLTStd-Bd2</vt:lpstr>
      <vt:lpstr>QHOVUH+TradeGothicLTStd</vt:lpstr>
      <vt:lpstr>ROOHHR+TradeGothicLTStd-Bd2</vt:lpstr>
      <vt:lpstr>PCAPJR+TradeGothicLTStd-Bd2</vt:lpstr>
      <vt:lpstr>ETAIAE+TradeGothicLTStd</vt:lpstr>
      <vt:lpstr>HCDEMM+TradeGothicLTStd</vt:lpstr>
      <vt:lpstr>QLSIIH+CambriaMath</vt:lpstr>
      <vt:lpstr>NJTOEM+CambriaMath</vt:lpstr>
      <vt:lpstr>HNCCSK+ArialMT</vt:lpstr>
      <vt:lpstr>HTSQPK+TradeGothicLTStd-Bold</vt:lpstr>
      <vt:lpstr>BKNUBA+TradeGothicLTStd</vt:lpstr>
      <vt:lpstr>WDGTOS+TradeGothicLTStd-Bd2</vt:lpstr>
      <vt:lpstr>FFAURB+CambriaMath</vt:lpstr>
      <vt:lpstr>WHUSWV+TimesNewRomanPSMT</vt:lpstr>
      <vt:lpstr>HINPTD+TradeGothicLTStd-Bold</vt:lpstr>
      <vt:lpstr>EMIPPM+CambriaMath</vt:lpstr>
      <vt:lpstr>WFQTUI+TradeGothicLTStd-Bd2</vt:lpstr>
      <vt:lpstr>PKEFHV+TradeGothicLTStd-Bd2</vt:lpstr>
      <vt:lpstr>LCKNQG+TradeGothicLTStd-Bd2</vt:lpstr>
      <vt:lpstr>VIRFFK+CambriaMath</vt:lpstr>
      <vt:lpstr>XFJVBI+HelveticaNeue</vt:lpstr>
      <vt:lpstr>VVTKTP+TradeGothicLTStd-Bd2</vt:lpstr>
      <vt:lpstr>UTMFOR+TradeGothicLTStd-Bd2</vt:lpstr>
      <vt:lpstr>NWITCF+TradeGothicLTStd-Bd2</vt:lpstr>
      <vt:lpstr>HEHHGK+TradeGothicLTStd</vt:lpstr>
      <vt:lpstr>VNMBMP+TradeGothicLTStd-Bd2</vt:lpstr>
      <vt:lpstr>MTMOSS+TradeGothicLTStd-Bd2</vt:lpstr>
      <vt:lpstr>BNUSIB+TradeGothicLTStd-Bd2</vt:lpstr>
      <vt:lpstr>QHVHGQ+TradeGothicLTStd</vt:lpstr>
      <vt:lpstr>IIAHRI+Arial-BoldMT</vt:lpstr>
      <vt:lpstr>SJUSPW+HelveticaNeue</vt:lpstr>
      <vt:lpstr>IAWWTT+TradeGothicLTStd</vt:lpstr>
      <vt:lpstr>QPTVTU+TradeGothicLTStd-Bd2</vt:lpstr>
      <vt:lpstr>CARLOA+CambriaMath</vt:lpstr>
      <vt:lpstr>ALEQNV+CambriaMath</vt:lpstr>
      <vt:lpstr>EQOJAV+TradeGothicLTStd-Bd2</vt:lpstr>
      <vt:lpstr>OPNQFL+Wingdings-Regular</vt:lpstr>
      <vt:lpstr>ＭＳ Ｐゴシック</vt:lpstr>
      <vt:lpstr>VNIKLK+TradeGothicLTStd-Bd2</vt:lpstr>
      <vt:lpstr>CICJDV+TradeGothicLTStd</vt:lpstr>
      <vt:lpstr>KFORRP+TradeGothicLTStd-Bd2</vt:lpstr>
      <vt:lpstr>CCTRIC+CourierNewPSMT</vt:lpstr>
      <vt:lpstr>HNJWCF+TradeGothicLTStd-Bd2</vt:lpstr>
      <vt:lpstr>PBDWWU+CambriaMath</vt:lpstr>
      <vt:lpstr>DRJITI+TradeGothicLTStd</vt:lpstr>
      <vt:lpstr>GULOBW+CambriaMath</vt:lpstr>
      <vt:lpstr>CADOCE+CambriaMath</vt:lpstr>
      <vt:lpstr>LLMRRM+CambriaMath</vt:lpstr>
      <vt:lpstr>Times New Roman</vt:lpstr>
      <vt:lpstr>SITMOE+CambriaMath</vt:lpstr>
      <vt:lpstr>GGCGIA+TradeGothicLTStd-Bd2</vt:lpstr>
      <vt:lpstr>HKASWO+CambriaMath</vt:lpstr>
      <vt:lpstr>EKRMWO+CambriaMath</vt:lpstr>
      <vt:lpstr>TCPOAK+TradeGothicLTStd</vt:lpstr>
      <vt:lpstr>SPLFTW+CambriaMath</vt:lpstr>
      <vt:lpstr>VAPSFG+TradeGothicLTStd</vt:lpstr>
      <vt:lpstr>BLWEDV+TradeGothicLTStd</vt:lpstr>
      <vt:lpstr>CBOLPM+TradeGothicLTStd-Bd2</vt:lpstr>
      <vt:lpstr>LQJEHS+TradeGothicLTStd-Bd2</vt:lpstr>
      <vt:lpstr>OOSGSM+TradeGothicLTStd-Bd2</vt:lpstr>
      <vt:lpstr>OWRORK+TradeGothicLTStd-Bd2</vt:lpstr>
      <vt:lpstr>VRERMN+CambriaMath</vt:lpstr>
      <vt:lpstr>VGDMTI+ArialMT</vt:lpstr>
      <vt:lpstr>MELDHA+TradeGothicLTStd-Bd2</vt:lpstr>
      <vt:lpstr>UDKKKQ+CambriaMath</vt:lpstr>
      <vt:lpstr>VIUVOD+TradeGothicLTStd-Bd2</vt:lpstr>
      <vt:lpstr>NBIGSC+TradeGothicLTStd-Bd2</vt:lpstr>
      <vt:lpstr>BQANJF+TradeGothicLTStd-Bd2</vt:lpstr>
      <vt:lpstr>GUENRM+TradeGothicLTStd</vt:lpstr>
      <vt:lpstr>VLERUC+TradeGothicLTStd-Bd2</vt:lpstr>
      <vt:lpstr>OQGSIS+TradeGothicLTStd-Bd2</vt:lpstr>
      <vt:lpstr>WCBDNV+CambriaMath</vt:lpstr>
      <vt:lpstr>FUCJTJ+TradeGothicLTStd</vt:lpstr>
      <vt:lpstr>VUJGIS+TradeGothicLTStd-Bd2</vt:lpstr>
      <vt:lpstr>HGFDJC+CambriaMath</vt:lpstr>
      <vt:lpstr>KEJBUL+CambriaMath</vt:lpstr>
      <vt:lpstr>IUPWDI+CambriaMath</vt:lpstr>
      <vt:lpstr>FBWOGT+TradeGothicLTStd</vt:lpstr>
      <vt:lpstr>FGSLRR+TradeGothicLTStd-Bd2</vt:lpstr>
      <vt:lpstr>IAKPCE+TradeGothicLTStd</vt:lpstr>
      <vt:lpstr>LUBSVI+ArialMT</vt:lpstr>
      <vt:lpstr>KWIMKN+ArialMT</vt:lpstr>
      <vt:lpstr>JJSJTQ+TradeGothicLTStd</vt:lpstr>
      <vt:lpstr>Theme Office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lastModifiedBy>SCSK</cp:lastModifiedBy>
  <cp:revision>83</cp:revision>
  <dcterms:modified xsi:type="dcterms:W3CDTF">2021-01-16T12:40:26Z</dcterms:modified>
</cp:coreProperties>
</file>